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8.JPG" ContentType="image/jpeg"/>
  <Override PartName="/ppt/media/image9.JPG" ContentType="image/jpeg"/>
  <Override PartName="/ppt/media/image10.jpg" ContentType="image/jpeg"/>
  <Override PartName="/ppt/notesSlides/notesSlide2.xml" ContentType="application/vnd.openxmlformats-officedocument.presentationml.notesSlide+xml"/>
  <Override PartName="/ppt/media/image19.JPG" ContentType="image/jpeg"/>
  <Override PartName="/ppt/media/image20.JPG" ContentType="image/jpeg"/>
  <Override PartName="/ppt/notesSlides/notesSlide3.xml" ContentType="application/vnd.openxmlformats-officedocument.presentationml.notesSlide+xml"/>
  <Override PartName="/ppt/media/image22.JPG" ContentType="image/jpeg"/>
  <Override PartName="/ppt/notesSlides/notesSlide4.xml" ContentType="application/vnd.openxmlformats-officedocument.presentationml.notesSlide+xml"/>
  <Override PartName="/ppt/media/image23.JPG" ContentType="image/jpeg"/>
  <Override PartName="/ppt/media/image26.JPG" ContentType="image/jpeg"/>
  <Override PartName="/ppt/media/image27.JPG" ContentType="image/jpeg"/>
  <Override PartName="/ppt/media/image29.JPG" ContentType="image/jpeg"/>
  <Override PartName="/ppt/media/image30.JPG" ContentType="image/jpeg"/>
  <Override PartName="/ppt/media/image31.JPG" ContentType="image/jpeg"/>
  <Override PartName="/ppt/media/image32.JPG" ContentType="image/jpeg"/>
  <Override PartName="/ppt/media/image35.JPG" ContentType="image/jpeg"/>
  <Override PartName="/ppt/media/image36.JPG" ContentType="image/jpeg"/>
  <Override PartName="/ppt/media/image39.JPG" ContentType="image/jpeg"/>
  <Override PartName="/ppt/media/image40.JPG" ContentType="image/jpeg"/>
  <Override PartName="/ppt/media/image45.jpg" ContentType="image/jpeg"/>
  <Override PartName="/ppt/media/image48.jpg" ContentType="image/jpeg"/>
  <Override PartName="/ppt/media/image49.JPG" ContentType="image/jpeg"/>
  <Override PartName="/ppt/media/image50.JPG" ContentType="image/jpeg"/>
  <Override PartName="/ppt/media/image51.jpg" ContentType="image/jpeg"/>
  <Override PartName="/ppt/media/image52.jpg" ContentType="image/jpeg"/>
  <Override PartName="/ppt/media/image55.JPG" ContentType="image/jpeg"/>
  <Override PartName="/ppt/media/image56.JPG" ContentType="image/jpeg"/>
  <Override PartName="/ppt/media/image57.JPG" ContentType="image/jpeg"/>
  <Override PartName="/ppt/media/image59.JPG" ContentType="image/jpeg"/>
  <Override PartName="/ppt/media/image62.JPG" ContentType="image/jpeg"/>
  <Override PartName="/ppt/media/image66.jpg" ContentType="image/jpeg"/>
  <Override PartName="/ppt/media/image67.JPG" ContentType="image/jpeg"/>
  <Override PartName="/ppt/media/image68.JPG" ContentType="image/jpeg"/>
  <Override PartName="/ppt/media/image71.JPG" ContentType="image/jpeg"/>
  <Override PartName="/ppt/media/image72.JPG" ContentType="image/jpeg"/>
  <Override PartName="/ppt/notesSlides/notesSlide5.xml" ContentType="application/vnd.openxmlformats-officedocument.presentationml.notesSlide+xml"/>
  <Override PartName="/ppt/media/image75.JPG" ContentType="image/jpeg"/>
  <Override PartName="/ppt/media/image76.jpg" ContentType="image/jpeg"/>
  <Override PartName="/ppt/media/image79.jpg" ContentType="image/jpeg"/>
  <Override PartName="/ppt/media/image80.jpg" ContentType="image/jpeg"/>
  <Override PartName="/ppt/media/image83.JPG" ContentType="image/jpeg"/>
  <Override PartName="/ppt/media/image92.JPG" ContentType="image/jpeg"/>
  <Override PartName="/ppt/media/image93.JPG" ContentType="image/jpeg"/>
  <Override PartName="/ppt/media/image97.JPG" ContentType="image/jpeg"/>
  <Override PartName="/ppt/media/image99.JPG" ContentType="image/jpeg"/>
  <Override PartName="/ppt/media/image100.JPG" ContentType="image/jpeg"/>
  <Override PartName="/ppt/media/image103.JPG" ContentType="image/jpeg"/>
  <Override PartName="/ppt/media/image104.JPG" ContentType="image/jpeg"/>
  <Override PartName="/ppt/media/image105.JPG" ContentType="image/jpeg"/>
  <Override PartName="/ppt/media/image108.JPG" ContentType="image/jpeg"/>
  <Override PartName="/ppt/media/image122.JPG" ContentType="image/jpeg"/>
  <Override PartName="/ppt/media/image123.jpg" ContentType="image/jpeg"/>
  <Override PartName="/ppt/media/image126.jpg" ContentType="image/jpeg"/>
  <Override PartName="/ppt/media/image127.jpg" ContentType="image/jpeg"/>
  <Override PartName="/ppt/media/image133.jpg" ContentType="image/jpeg"/>
  <Override PartName="/ppt/media/image135.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420" r:id="rId2"/>
    <p:sldId id="567" r:id="rId3"/>
    <p:sldId id="486" r:id="rId4"/>
    <p:sldId id="487" r:id="rId5"/>
    <p:sldId id="426" r:id="rId6"/>
    <p:sldId id="489" r:id="rId7"/>
    <p:sldId id="543" r:id="rId8"/>
    <p:sldId id="491" r:id="rId9"/>
    <p:sldId id="439" r:id="rId10"/>
    <p:sldId id="490" r:id="rId11"/>
    <p:sldId id="544" r:id="rId12"/>
    <p:sldId id="432" r:id="rId13"/>
    <p:sldId id="440" r:id="rId14"/>
    <p:sldId id="443" r:id="rId15"/>
    <p:sldId id="444" r:id="rId16"/>
    <p:sldId id="535" r:id="rId17"/>
    <p:sldId id="445" r:id="rId18"/>
    <p:sldId id="448" r:id="rId19"/>
    <p:sldId id="446" r:id="rId20"/>
    <p:sldId id="533" r:id="rId21"/>
    <p:sldId id="495" r:id="rId22"/>
    <p:sldId id="496" r:id="rId23"/>
    <p:sldId id="497" r:id="rId24"/>
    <p:sldId id="532" r:id="rId25"/>
    <p:sldId id="498" r:id="rId26"/>
    <p:sldId id="494" r:id="rId27"/>
    <p:sldId id="546" r:id="rId28"/>
    <p:sldId id="552" r:id="rId29"/>
    <p:sldId id="492" r:id="rId30"/>
    <p:sldId id="545" r:id="rId31"/>
    <p:sldId id="551" r:id="rId32"/>
    <p:sldId id="493" r:id="rId33"/>
    <p:sldId id="558" r:id="rId34"/>
    <p:sldId id="499" r:id="rId35"/>
    <p:sldId id="500" r:id="rId36"/>
    <p:sldId id="502" r:id="rId37"/>
    <p:sldId id="563" r:id="rId38"/>
    <p:sldId id="503" r:id="rId39"/>
    <p:sldId id="504" r:id="rId40"/>
    <p:sldId id="561" r:id="rId41"/>
    <p:sldId id="505" r:id="rId42"/>
    <p:sldId id="508" r:id="rId43"/>
    <p:sldId id="559" r:id="rId44"/>
    <p:sldId id="560" r:id="rId45"/>
    <p:sldId id="564" r:id="rId46"/>
    <p:sldId id="562" r:id="rId47"/>
    <p:sldId id="507" r:id="rId48"/>
    <p:sldId id="509" r:id="rId49"/>
    <p:sldId id="510" r:id="rId50"/>
    <p:sldId id="511" r:id="rId51"/>
    <p:sldId id="512" r:id="rId52"/>
    <p:sldId id="513" r:id="rId53"/>
    <p:sldId id="514" r:id="rId54"/>
    <p:sldId id="516" r:id="rId55"/>
    <p:sldId id="517" r:id="rId56"/>
    <p:sldId id="519" r:id="rId57"/>
    <p:sldId id="520" r:id="rId58"/>
    <p:sldId id="521" r:id="rId59"/>
    <p:sldId id="554" r:id="rId60"/>
    <p:sldId id="522" r:id="rId61"/>
    <p:sldId id="555" r:id="rId62"/>
    <p:sldId id="523" r:id="rId63"/>
    <p:sldId id="526" r:id="rId64"/>
    <p:sldId id="553" r:id="rId65"/>
    <p:sldId id="549" r:id="rId66"/>
    <p:sldId id="547" r:id="rId67"/>
    <p:sldId id="548" r:id="rId68"/>
    <p:sldId id="565" r:id="rId69"/>
    <p:sldId id="566" r:id="rId70"/>
    <p:sldId id="531" r:id="rId7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DFD87-0BC6-4A08-9928-496E87AEBE05}" type="datetimeFigureOut">
              <a:rPr lang="tr-TR" smtClean="0"/>
              <a:t>03/06/2026</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38898F-5EEA-490C-9F29-84D1CAD373B7}" type="slidenum">
              <a:rPr lang="tr-TR" smtClean="0"/>
              <a:t>‹#›</a:t>
            </a:fld>
            <a:endParaRPr lang="tr-TR"/>
          </a:p>
        </p:txBody>
      </p:sp>
    </p:spTree>
    <p:extLst>
      <p:ext uri="{BB962C8B-B14F-4D97-AF65-F5344CB8AC3E}">
        <p14:creationId xmlns:p14="http://schemas.microsoft.com/office/powerpoint/2010/main" val="845926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4A80305-507C-4E70-BEE9-A7611751CB1B}" type="slidenum">
              <a:rPr lang="tr-TR" smtClean="0"/>
              <a:t>3</a:t>
            </a:fld>
            <a:endParaRPr lang="tr-TR"/>
          </a:p>
        </p:txBody>
      </p:sp>
    </p:spTree>
    <p:extLst>
      <p:ext uri="{BB962C8B-B14F-4D97-AF65-F5344CB8AC3E}">
        <p14:creationId xmlns:p14="http://schemas.microsoft.com/office/powerpoint/2010/main" val="331921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4A80305-507C-4E70-BEE9-A7611751CB1B}" type="slidenum">
              <a:rPr lang="tr-TR" smtClean="0"/>
              <a:t>7</a:t>
            </a:fld>
            <a:endParaRPr lang="tr-TR"/>
          </a:p>
        </p:txBody>
      </p:sp>
    </p:spTree>
    <p:extLst>
      <p:ext uri="{BB962C8B-B14F-4D97-AF65-F5344CB8AC3E}">
        <p14:creationId xmlns:p14="http://schemas.microsoft.com/office/powerpoint/2010/main" val="405440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4A80305-507C-4E70-BEE9-A7611751CB1B}" type="slidenum">
              <a:rPr lang="tr-TR" smtClean="0"/>
              <a:t>10</a:t>
            </a:fld>
            <a:endParaRPr lang="tr-TR"/>
          </a:p>
        </p:txBody>
      </p:sp>
    </p:spTree>
    <p:extLst>
      <p:ext uri="{BB962C8B-B14F-4D97-AF65-F5344CB8AC3E}">
        <p14:creationId xmlns:p14="http://schemas.microsoft.com/office/powerpoint/2010/main" val="881483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4A80305-507C-4E70-BEE9-A7611751CB1B}" type="slidenum">
              <a:rPr lang="tr-TR" smtClean="0"/>
              <a:t>11</a:t>
            </a:fld>
            <a:endParaRPr lang="tr-TR"/>
          </a:p>
        </p:txBody>
      </p:sp>
    </p:spTree>
    <p:extLst>
      <p:ext uri="{BB962C8B-B14F-4D97-AF65-F5344CB8AC3E}">
        <p14:creationId xmlns:p14="http://schemas.microsoft.com/office/powerpoint/2010/main" val="1627362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C4A80305-507C-4E70-BEE9-A7611751CB1B}" type="slidenum">
              <a:rPr lang="tr-TR" smtClean="0"/>
              <a:t>37</a:t>
            </a:fld>
            <a:endParaRPr lang="tr-TR"/>
          </a:p>
        </p:txBody>
      </p:sp>
    </p:spTree>
    <p:extLst>
      <p:ext uri="{BB962C8B-B14F-4D97-AF65-F5344CB8AC3E}">
        <p14:creationId xmlns:p14="http://schemas.microsoft.com/office/powerpoint/2010/main" val="3452492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8BBCFB-D605-44BD-BD93-11B0B780F3CE}"/>
              </a:ext>
            </a:extLst>
          </p:cNvPr>
          <p:cNvSpPr>
            <a:spLocks noGrp="1"/>
          </p:cNvSpPr>
          <p:nvPr>
            <p:ph type="ctrTitle"/>
          </p:nvPr>
        </p:nvSpPr>
        <p:spPr>
          <a:xfrm>
            <a:off x="1143000" y="1122363"/>
            <a:ext cx="6858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1DE2608-7781-4CE7-B925-A45C59C68DE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96EE9A54-3C4B-44AB-8AC6-F12B834C579B}"/>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5" name="Alt Bilgi Yer Tutucusu 4">
            <a:extLst>
              <a:ext uri="{FF2B5EF4-FFF2-40B4-BE49-F238E27FC236}">
                <a16:creationId xmlns:a16="http://schemas.microsoft.com/office/drawing/2014/main" id="{A8A9177B-1589-4114-AA82-112F66A498C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F20051D-FB85-4DAF-959D-2C834BDB9B36}"/>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203665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D2E611-2BE4-4D51-B1B7-66C56F0B2DE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528BCE0-04F3-4DAE-9ADF-DBC20A27B8AC}"/>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20FDE75-2A23-4A0C-9FB2-A74B97F77085}"/>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5" name="Alt Bilgi Yer Tutucusu 4">
            <a:extLst>
              <a:ext uri="{FF2B5EF4-FFF2-40B4-BE49-F238E27FC236}">
                <a16:creationId xmlns:a16="http://schemas.microsoft.com/office/drawing/2014/main" id="{D2C23883-77DF-4F3A-982C-DDBB1096026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A877124-07F5-4A7F-BF33-2EA19C06934F}"/>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2887194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F70F0A-FB21-492D-BD95-09D1F95CDB14}"/>
              </a:ext>
            </a:extLst>
          </p:cNvPr>
          <p:cNvSpPr>
            <a:spLocks noGrp="1"/>
          </p:cNvSpPr>
          <p:nvPr>
            <p:ph type="title"/>
          </p:nvPr>
        </p:nvSpPr>
        <p:spPr>
          <a:xfrm>
            <a:off x="623888" y="1709739"/>
            <a:ext cx="78867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C9989F57-AAE8-4698-BAC9-E205CB638841}"/>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698E266-1446-42AF-B29A-D3B4000B1F4C}"/>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5" name="Alt Bilgi Yer Tutucusu 4">
            <a:extLst>
              <a:ext uri="{FF2B5EF4-FFF2-40B4-BE49-F238E27FC236}">
                <a16:creationId xmlns:a16="http://schemas.microsoft.com/office/drawing/2014/main" id="{1789F8D6-170A-46CD-9CF5-F648D60E266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6CF0767-30FC-4992-A9FB-37C1EBE561BA}"/>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2834418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D6C89D-971D-4D2D-B6BD-F5BF5275A60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E122A6B-A4F1-4D1B-97F7-496EFAD81BED}"/>
              </a:ext>
            </a:extLst>
          </p:cNvPr>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22B5771-9E04-4BF5-A147-522D3C410C7B}"/>
              </a:ext>
            </a:extLst>
          </p:cNvPr>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98290BC-0E48-46B7-A5DB-A0A6CF99D6B1}"/>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6" name="Alt Bilgi Yer Tutucusu 5">
            <a:extLst>
              <a:ext uri="{FF2B5EF4-FFF2-40B4-BE49-F238E27FC236}">
                <a16:creationId xmlns:a16="http://schemas.microsoft.com/office/drawing/2014/main" id="{ADB2BDBE-489D-4222-8D75-672A68F783C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BCB7A2A-B2AA-4211-A713-4A2A72F2C453}"/>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2328997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E8C944-B714-404B-AB5C-FD344FCBCE2B}"/>
              </a:ext>
            </a:extLst>
          </p:cNvPr>
          <p:cNvSpPr>
            <a:spLocks noGrp="1"/>
          </p:cNvSpPr>
          <p:nvPr>
            <p:ph type="title"/>
          </p:nvPr>
        </p:nvSpPr>
        <p:spPr>
          <a:xfrm>
            <a:off x="629841" y="365126"/>
            <a:ext cx="78867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806EDAD-846F-4CE1-9971-DFE2AA1C0A67}"/>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59B1CAA-E371-4C3E-A198-24C6C77109D7}"/>
              </a:ext>
            </a:extLst>
          </p:cNvPr>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17380E5-1C0A-4DBF-A0C3-96609F1EAE76}"/>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3EB57D7-E80A-4F8D-8EA4-1400974F2126}"/>
              </a:ext>
            </a:extLst>
          </p:cNvPr>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B300E2F6-F56B-42B0-ABAA-43DB677BA0A2}"/>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8" name="Alt Bilgi Yer Tutucusu 7">
            <a:extLst>
              <a:ext uri="{FF2B5EF4-FFF2-40B4-BE49-F238E27FC236}">
                <a16:creationId xmlns:a16="http://schemas.microsoft.com/office/drawing/2014/main" id="{537E71D4-3480-4480-9DE6-58BC1F33262D}"/>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93D8B3C-7630-4169-ADE4-DD5B9956C598}"/>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3755002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E6C767-0417-4492-A402-61B6FB7C2C2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75C6D45-074A-45C0-BF48-AD3A5FED9182}"/>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4" name="Alt Bilgi Yer Tutucusu 3">
            <a:extLst>
              <a:ext uri="{FF2B5EF4-FFF2-40B4-BE49-F238E27FC236}">
                <a16:creationId xmlns:a16="http://schemas.microsoft.com/office/drawing/2014/main" id="{4E5B5F0D-AA94-4BD3-933C-A624A45744B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AC7B122-DF59-4CB9-ACB7-83AD1F3C93C4}"/>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2926112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A400E60-19F8-4EDC-9EE7-41BEFB9089F0}"/>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3" name="Alt Bilgi Yer Tutucusu 2">
            <a:extLst>
              <a:ext uri="{FF2B5EF4-FFF2-40B4-BE49-F238E27FC236}">
                <a16:creationId xmlns:a16="http://schemas.microsoft.com/office/drawing/2014/main" id="{1CEF9718-0F66-4D80-8172-42DFE634EF9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B7AA547-C82E-478D-8C65-9E5AB7922D65}"/>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3671776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885D3B-21F5-4B49-BB42-CF939BF6AF9A}"/>
              </a:ext>
            </a:extLst>
          </p:cNvPr>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FF4AB1FB-F72B-477A-A656-C098A309BA8B}"/>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5B7568F6-4D90-4F72-8643-EA7B68BFD7F7}"/>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4396402-FF12-4C1D-A1FD-759C56150B40}"/>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6" name="Alt Bilgi Yer Tutucusu 5">
            <a:extLst>
              <a:ext uri="{FF2B5EF4-FFF2-40B4-BE49-F238E27FC236}">
                <a16:creationId xmlns:a16="http://schemas.microsoft.com/office/drawing/2014/main" id="{8EB1A024-DD25-4DC1-970C-1E72602F686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8CF78E3-1645-4CA6-B90D-614551271FD4}"/>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4292003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40E8A9-BD46-4126-95AE-C39F1AEA9001}"/>
              </a:ext>
            </a:extLst>
          </p:cNvPr>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3496C48-A518-433F-948D-9602099AF750}"/>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36F3431-4FC8-417E-BD78-A63B0368084F}"/>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1109E8C-0DD4-4095-8B3A-D440CB4F9CA5}"/>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6" name="Alt Bilgi Yer Tutucusu 5">
            <a:extLst>
              <a:ext uri="{FF2B5EF4-FFF2-40B4-BE49-F238E27FC236}">
                <a16:creationId xmlns:a16="http://schemas.microsoft.com/office/drawing/2014/main" id="{0CF51CF2-ADD6-4444-A0F6-49AD61258C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9BA1E11F-7BBB-4A86-9AB5-7F457193136A}"/>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338226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B6C6B6-A4F1-45F9-BFF2-DFEC8A7B4C3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7BF10AE-E338-4693-B9AC-59D608E6E66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807E262-ABDC-4605-AEB1-94BE7DBFB6E9}"/>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5" name="Alt Bilgi Yer Tutucusu 4">
            <a:extLst>
              <a:ext uri="{FF2B5EF4-FFF2-40B4-BE49-F238E27FC236}">
                <a16:creationId xmlns:a16="http://schemas.microsoft.com/office/drawing/2014/main" id="{3243D6BA-BC9C-4D22-BB1F-B61EF5993FC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4F6939A-BED9-4EF0-AF93-64001F010439}"/>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174286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26D755A-0312-4983-9F04-D6E2CF47BCF4}"/>
              </a:ext>
            </a:extLst>
          </p:cNvPr>
          <p:cNvSpPr>
            <a:spLocks noGrp="1"/>
          </p:cNvSpPr>
          <p:nvPr>
            <p:ph type="title" orient="vert"/>
          </p:nvPr>
        </p:nvSpPr>
        <p:spPr>
          <a:xfrm>
            <a:off x="6543675" y="365125"/>
            <a:ext cx="1971675"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590DAFC-4721-4591-8D7B-6C63BE1C5FC7}"/>
              </a:ext>
            </a:extLst>
          </p:cNvPr>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371F9D8-360F-4564-9037-C2B341AF810A}"/>
              </a:ext>
            </a:extLst>
          </p:cNvPr>
          <p:cNvSpPr>
            <a:spLocks noGrp="1"/>
          </p:cNvSpPr>
          <p:nvPr>
            <p:ph type="dt" sz="half" idx="10"/>
          </p:nvPr>
        </p:nvSpPr>
        <p:spPr/>
        <p:txBody>
          <a:bodyPr/>
          <a:lstStyle/>
          <a:p>
            <a:fld id="{94F00AF7-938B-4548-9785-18DC14E97D37}" type="datetimeFigureOut">
              <a:rPr lang="tr-TR" smtClean="0"/>
              <a:t>03/06/2026</a:t>
            </a:fld>
            <a:endParaRPr lang="tr-TR"/>
          </a:p>
        </p:txBody>
      </p:sp>
      <p:sp>
        <p:nvSpPr>
          <p:cNvPr id="5" name="Alt Bilgi Yer Tutucusu 4">
            <a:extLst>
              <a:ext uri="{FF2B5EF4-FFF2-40B4-BE49-F238E27FC236}">
                <a16:creationId xmlns:a16="http://schemas.microsoft.com/office/drawing/2014/main" id="{1598EA99-F042-4F75-AFA5-C35F6413F8B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9A66C4E-9D9B-480C-B35F-A4F184517808}"/>
              </a:ext>
            </a:extLst>
          </p:cNvPr>
          <p:cNvSpPr>
            <a:spLocks noGrp="1"/>
          </p:cNvSpPr>
          <p:nvPr>
            <p:ph type="sldNum" sz="quarter" idx="12"/>
          </p:nvPr>
        </p:nvSpPr>
        <p:spPr/>
        <p:txBody>
          <a:bodyPr/>
          <a:lstStyle/>
          <a:p>
            <a:fld id="{F856013D-24A6-4C02-8CD7-4F3A2AA361FF}" type="slidenum">
              <a:rPr lang="tr-TR" smtClean="0"/>
              <a:t>‹#›</a:t>
            </a:fld>
            <a:endParaRPr lang="tr-TR"/>
          </a:p>
        </p:txBody>
      </p:sp>
    </p:spTree>
    <p:extLst>
      <p:ext uri="{BB962C8B-B14F-4D97-AF65-F5344CB8AC3E}">
        <p14:creationId xmlns:p14="http://schemas.microsoft.com/office/powerpoint/2010/main" val="1803403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a:t>Asıl başlık stili için tıklatın</a:t>
            </a:r>
          </a:p>
        </p:txBody>
      </p:sp>
      <p:sp>
        <p:nvSpPr>
          <p:cNvPr id="3" name="Metin Yer Tutucusu 2"/>
          <p:cNvSpPr>
            <a:spLocks noGrp="1"/>
          </p:cNvSpPr>
          <p:nvPr>
            <p:ph type="body"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629C4ACA-5C05-4D8B-8FC4-D1CAC7396752}" type="slidenum">
              <a:rPr lang="tr-TR" altLang="tr-TR"/>
              <a:pPr>
                <a:defRPr/>
              </a:pPr>
              <a:t>‹#›</a:t>
            </a:fld>
            <a:endParaRPr lang="tr-TR" altLang="tr-TR"/>
          </a:p>
        </p:txBody>
      </p:sp>
    </p:spTree>
    <p:extLst>
      <p:ext uri="{BB962C8B-B14F-4D97-AF65-F5344CB8AC3E}">
        <p14:creationId xmlns:p14="http://schemas.microsoft.com/office/powerpoint/2010/main" val="2892451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Başlık, İçerik ve Metin">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648200" y="1600200"/>
            <a:ext cx="4038600" cy="4525963"/>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8DEF238-BA6C-4CCF-A997-36844565460A}" type="slidenum">
              <a:rPr lang="tr-TR" altLang="tr-TR"/>
              <a:pPr>
                <a:defRPr/>
              </a:pPr>
              <a:t>‹#›</a:t>
            </a:fld>
            <a:endParaRPr lang="tr-TR" altLang="tr-TR"/>
          </a:p>
        </p:txBody>
      </p:sp>
    </p:spTree>
    <p:extLst>
      <p:ext uri="{BB962C8B-B14F-4D97-AF65-F5344CB8AC3E}">
        <p14:creationId xmlns:p14="http://schemas.microsoft.com/office/powerpoint/2010/main" val="28209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157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AC6BB4E-4927-4C6F-BB39-7CD5EADC6E2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7ACD224-C629-42F2-B4B4-6B839FAC526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9F8113-9848-4B31-83C9-59B283B1025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00AF7-938B-4548-9785-18DC14E97D37}" type="datetimeFigureOut">
              <a:rPr lang="tr-TR" smtClean="0"/>
              <a:t>03/06/2026</a:t>
            </a:fld>
            <a:endParaRPr lang="tr-TR"/>
          </a:p>
        </p:txBody>
      </p:sp>
      <p:sp>
        <p:nvSpPr>
          <p:cNvPr id="5" name="Alt Bilgi Yer Tutucusu 4">
            <a:extLst>
              <a:ext uri="{FF2B5EF4-FFF2-40B4-BE49-F238E27FC236}">
                <a16:creationId xmlns:a16="http://schemas.microsoft.com/office/drawing/2014/main" id="{58106C8E-475F-4D26-A18C-695427B7883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7E3B53F-00BD-4E25-B8CF-1740522399D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56013D-24A6-4C02-8CD7-4F3A2AA361FF}" type="slidenum">
              <a:rPr lang="tr-TR" smtClean="0"/>
              <a:t>‹#›</a:t>
            </a:fld>
            <a:endParaRPr lang="tr-TR"/>
          </a:p>
        </p:txBody>
      </p:sp>
    </p:spTree>
    <p:extLst>
      <p:ext uri="{BB962C8B-B14F-4D97-AF65-F5344CB8AC3E}">
        <p14:creationId xmlns:p14="http://schemas.microsoft.com/office/powerpoint/2010/main" val="1109428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Excel_Worksheet.xlsx"/><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Excel_Worksheet1.xlsx"/><Relationship Id="rId5" Type="http://schemas.openxmlformats.org/officeDocument/2006/relationships/image" Target="../media/image4.jp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package" Target="../embeddings/Microsoft_Excel_Worksheet2.xlsx"/></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Excel_Worksheet3.xlsx"/><Relationship Id="rId7" Type="http://schemas.openxmlformats.org/officeDocument/2006/relationships/image" Target="../media/image10.jp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 Id="rId5" Type="http://schemas.openxmlformats.org/officeDocument/2006/relationships/image" Target="../media/image27.JP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eg"/><Relationship Id="rId1" Type="http://schemas.openxmlformats.org/officeDocument/2006/relationships/slideLayout" Target="../slideLayouts/slideLayout13.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2.xml"/><Relationship Id="rId5" Type="http://schemas.openxmlformats.org/officeDocument/2006/relationships/image" Target="../media/image44.jpeg"/><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eg"/><Relationship Id="rId1" Type="http://schemas.openxmlformats.org/officeDocument/2006/relationships/slideLayout" Target="../slideLayouts/slideLayout12.xml"/><Relationship Id="rId5" Type="http://schemas.openxmlformats.org/officeDocument/2006/relationships/image" Target="../media/image61.jpeg"/><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3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6.jpg"/><Relationship Id="rId5" Type="http://schemas.openxmlformats.org/officeDocument/2006/relationships/image" Target="../media/image75.JPG"/><Relationship Id="rId4" Type="http://schemas.openxmlformats.org/officeDocument/2006/relationships/image" Target="../media/image74.jpeg"/></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jpg"/><Relationship Id="rId4" Type="http://schemas.openxmlformats.org/officeDocument/2006/relationships/image" Target="../media/image79.jpg"/></Relationships>
</file>

<file path=ppt/slides/_rels/slide3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G"/><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4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4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4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4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G"/><Relationship Id="rId1" Type="http://schemas.openxmlformats.org/officeDocument/2006/relationships/slideLayout" Target="../slideLayouts/slideLayout2.xml"/><Relationship Id="rId4" Type="http://schemas.openxmlformats.org/officeDocument/2006/relationships/image" Target="../media/image99.JPG"/></Relationships>
</file>

<file path=ppt/slides/_rels/slide4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5" Type="http://schemas.openxmlformats.org/officeDocument/2006/relationships/image" Target="../media/image115.jpeg"/><Relationship Id="rId4" Type="http://schemas.openxmlformats.org/officeDocument/2006/relationships/image" Target="../media/image114.jpeg"/></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jpeg"/><Relationship Id="rId1" Type="http://schemas.openxmlformats.org/officeDocument/2006/relationships/slideLayout" Target="../slideLayouts/slideLayout2.xml"/><Relationship Id="rId5" Type="http://schemas.openxmlformats.org/officeDocument/2006/relationships/image" Target="../media/image119.jpeg"/><Relationship Id="rId4" Type="http://schemas.openxmlformats.org/officeDocument/2006/relationships/image" Target="../media/image118.jpeg"/></Relationships>
</file>

<file path=ppt/slides/_rels/slide5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2.xml"/><Relationship Id="rId5" Type="http://schemas.openxmlformats.org/officeDocument/2006/relationships/image" Target="../media/image133.jpg"/><Relationship Id="rId4" Type="http://schemas.openxmlformats.org/officeDocument/2006/relationships/image" Target="../media/image13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www.turkishtobacco.net/"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a:extLst>
              <a:ext uri="{FF2B5EF4-FFF2-40B4-BE49-F238E27FC236}">
                <a16:creationId xmlns:a16="http://schemas.microsoft.com/office/drawing/2014/main" id="{3F108BA4-B05D-4A45-AAC5-6E60B6EF56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58513" cy="6868884"/>
          </a:xfrm>
          <a:prstGeom prst="rect">
            <a:avLst/>
          </a:prstGeom>
        </p:spPr>
      </p:pic>
      <p:sp>
        <p:nvSpPr>
          <p:cNvPr id="5" name="Unvan 1">
            <a:extLst>
              <a:ext uri="{FF2B5EF4-FFF2-40B4-BE49-F238E27FC236}">
                <a16:creationId xmlns:a16="http://schemas.microsoft.com/office/drawing/2014/main" id="{B2A79D78-17CF-4CD9-B379-BED6C7E7D0EB}"/>
              </a:ext>
            </a:extLst>
          </p:cNvPr>
          <p:cNvSpPr txBox="1">
            <a:spLocks/>
          </p:cNvSpPr>
          <p:nvPr/>
        </p:nvSpPr>
        <p:spPr>
          <a:xfrm>
            <a:off x="225291" y="4824838"/>
            <a:ext cx="8693418" cy="135331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pPr algn="ctr"/>
            <a:r>
              <a:rPr lang="en-US" sz="3200" b="1" dirty="0">
                <a:solidFill>
                  <a:schemeClr val="bg1"/>
                </a:solidFill>
              </a:rPr>
              <a:t>TURKISH TOBACCO SEEDLING STAGE</a:t>
            </a:r>
            <a:endParaRPr lang="tr-TR" sz="3200" b="1" dirty="0">
              <a:solidFill>
                <a:schemeClr val="bg1"/>
              </a:solidFill>
            </a:endParaRPr>
          </a:p>
          <a:p>
            <a:pPr algn="ctr"/>
            <a:r>
              <a:rPr lang="en-US" sz="3200" b="1" dirty="0">
                <a:solidFill>
                  <a:schemeClr val="bg1"/>
                </a:solidFill>
              </a:rPr>
              <a:t> </a:t>
            </a:r>
            <a:r>
              <a:rPr lang="en-US" sz="1800" b="1" dirty="0">
                <a:solidFill>
                  <a:schemeClr val="bg1"/>
                </a:solidFill>
              </a:rPr>
              <a:t>AND</a:t>
            </a:r>
            <a:endParaRPr lang="tr-TR" sz="1800" b="1" dirty="0">
              <a:solidFill>
                <a:schemeClr val="bg1"/>
              </a:solidFill>
            </a:endParaRPr>
          </a:p>
          <a:p>
            <a:pPr algn="ctr"/>
            <a:endParaRPr lang="tr-TR" sz="1800" b="1" dirty="0">
              <a:solidFill>
                <a:schemeClr val="bg1"/>
              </a:solidFill>
            </a:endParaRPr>
          </a:p>
          <a:p>
            <a:pPr algn="ctr"/>
            <a:r>
              <a:rPr lang="en-US" sz="3200" b="1" dirty="0">
                <a:solidFill>
                  <a:schemeClr val="bg1"/>
                </a:solidFill>
              </a:rPr>
              <a:t> TOBACCO DISEASES AND PESTS</a:t>
            </a:r>
          </a:p>
        </p:txBody>
      </p:sp>
    </p:spTree>
    <p:extLst>
      <p:ext uri="{BB962C8B-B14F-4D97-AF65-F5344CB8AC3E}">
        <p14:creationId xmlns:p14="http://schemas.microsoft.com/office/powerpoint/2010/main" val="3411324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a:extLst>
              <a:ext uri="{FF2B5EF4-FFF2-40B4-BE49-F238E27FC236}">
                <a16:creationId xmlns:a16="http://schemas.microsoft.com/office/drawing/2014/main" id="{B2A79D78-17CF-4CD9-B379-BED6C7E7D0EB}"/>
              </a:ext>
            </a:extLst>
          </p:cNvPr>
          <p:cNvSpPr txBox="1">
            <a:spLocks/>
          </p:cNvSpPr>
          <p:nvPr/>
        </p:nvSpPr>
        <p:spPr>
          <a:xfrm>
            <a:off x="711198" y="170775"/>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TOBACCO PRODUCTION </a:t>
            </a:r>
          </a:p>
        </p:txBody>
      </p:sp>
      <p:graphicFrame>
        <p:nvGraphicFramePr>
          <p:cNvPr id="4" name="Nesne 3">
            <a:extLst>
              <a:ext uri="{FF2B5EF4-FFF2-40B4-BE49-F238E27FC236}">
                <a16:creationId xmlns:a16="http://schemas.microsoft.com/office/drawing/2014/main" id="{8D9EEF6D-7208-4996-8A2D-B310BA3FDE6C}"/>
              </a:ext>
            </a:extLst>
          </p:cNvPr>
          <p:cNvGraphicFramePr>
            <a:graphicFrameLocks noChangeAspect="1"/>
          </p:cNvGraphicFramePr>
          <p:nvPr>
            <p:extLst>
              <p:ext uri="{D42A27DB-BD31-4B8C-83A1-F6EECF244321}">
                <p14:modId xmlns:p14="http://schemas.microsoft.com/office/powerpoint/2010/main" val="62593432"/>
              </p:ext>
            </p:extLst>
          </p:nvPr>
        </p:nvGraphicFramePr>
        <p:xfrm>
          <a:off x="175055" y="661084"/>
          <a:ext cx="2886075" cy="6115050"/>
        </p:xfrm>
        <a:graphic>
          <a:graphicData uri="http://schemas.openxmlformats.org/presentationml/2006/ole">
            <mc:AlternateContent xmlns:mc="http://schemas.openxmlformats.org/markup-compatibility/2006">
              <mc:Choice xmlns:v="urn:schemas-microsoft-com:vml" Requires="v">
                <p:oleObj spid="_x0000_s2204" name="Worksheet" r:id="rId3" imgW="2886173" imgH="6115204" progId="Excel.Sheet.12">
                  <p:embed/>
                </p:oleObj>
              </mc:Choice>
              <mc:Fallback>
                <p:oleObj name="Worksheet" r:id="rId3" imgW="2886173" imgH="6115204" progId="Excel.Sheet.12">
                  <p:embed/>
                  <p:pic>
                    <p:nvPicPr>
                      <p:cNvPr id="0" name=""/>
                      <p:cNvPicPr/>
                      <p:nvPr/>
                    </p:nvPicPr>
                    <p:blipFill>
                      <a:blip r:embed="rId4"/>
                      <a:stretch>
                        <a:fillRect/>
                      </a:stretch>
                    </p:blipFill>
                    <p:spPr>
                      <a:xfrm>
                        <a:off x="175055" y="661084"/>
                        <a:ext cx="2886075" cy="6115050"/>
                      </a:xfrm>
                      <a:prstGeom prst="rect">
                        <a:avLst/>
                      </a:prstGeom>
                    </p:spPr>
                  </p:pic>
                </p:oleObj>
              </mc:Fallback>
            </mc:AlternateContent>
          </a:graphicData>
        </a:graphic>
      </p:graphicFrame>
      <p:pic>
        <p:nvPicPr>
          <p:cNvPr id="9" name="Resim 8">
            <a:extLst>
              <a:ext uri="{FF2B5EF4-FFF2-40B4-BE49-F238E27FC236}">
                <a16:creationId xmlns:a16="http://schemas.microsoft.com/office/drawing/2014/main" id="{346CF140-F505-4352-9438-25C8DE2372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1455" y="661083"/>
            <a:ext cx="5380424" cy="2782633"/>
          </a:xfrm>
          <a:prstGeom prst="rect">
            <a:avLst/>
          </a:prstGeom>
        </p:spPr>
      </p:pic>
      <p:graphicFrame>
        <p:nvGraphicFramePr>
          <p:cNvPr id="6" name="Nesne 5">
            <a:extLst>
              <a:ext uri="{FF2B5EF4-FFF2-40B4-BE49-F238E27FC236}">
                <a16:creationId xmlns:a16="http://schemas.microsoft.com/office/drawing/2014/main" id="{D903BB05-CDBD-464A-8AB9-785EA82E77F6}"/>
              </a:ext>
            </a:extLst>
          </p:cNvPr>
          <p:cNvGraphicFramePr>
            <a:graphicFrameLocks noChangeAspect="1"/>
          </p:cNvGraphicFramePr>
          <p:nvPr>
            <p:extLst>
              <p:ext uri="{D42A27DB-BD31-4B8C-83A1-F6EECF244321}">
                <p14:modId xmlns:p14="http://schemas.microsoft.com/office/powerpoint/2010/main" val="1739829639"/>
              </p:ext>
            </p:extLst>
          </p:nvPr>
        </p:nvGraphicFramePr>
        <p:xfrm>
          <a:off x="3601455" y="3594598"/>
          <a:ext cx="2714625" cy="3038475"/>
        </p:xfrm>
        <a:graphic>
          <a:graphicData uri="http://schemas.openxmlformats.org/presentationml/2006/ole">
            <mc:AlternateContent xmlns:mc="http://schemas.openxmlformats.org/markup-compatibility/2006">
              <mc:Choice xmlns:v="urn:schemas-microsoft-com:vml" Requires="v">
                <p:oleObj spid="_x0000_s2205" name="Worksheet" r:id="rId6" imgW="2714744" imgH="3038488" progId="Excel.Sheet.12">
                  <p:embed/>
                </p:oleObj>
              </mc:Choice>
              <mc:Fallback>
                <p:oleObj name="Worksheet" r:id="rId6" imgW="2714744" imgH="3038488" progId="Excel.Sheet.12">
                  <p:embed/>
                  <p:pic>
                    <p:nvPicPr>
                      <p:cNvPr id="0" name=""/>
                      <p:cNvPicPr/>
                      <p:nvPr/>
                    </p:nvPicPr>
                    <p:blipFill>
                      <a:blip r:embed="rId7"/>
                      <a:stretch>
                        <a:fillRect/>
                      </a:stretch>
                    </p:blipFill>
                    <p:spPr>
                      <a:xfrm>
                        <a:off x="3601455" y="3594598"/>
                        <a:ext cx="2714625" cy="3038475"/>
                      </a:xfrm>
                      <a:prstGeom prst="rect">
                        <a:avLst/>
                      </a:prstGeom>
                    </p:spPr>
                  </p:pic>
                </p:oleObj>
              </mc:Fallback>
            </mc:AlternateContent>
          </a:graphicData>
        </a:graphic>
      </p:graphicFrame>
      <p:sp>
        <p:nvSpPr>
          <p:cNvPr id="7" name="Dikdörtgen 6">
            <a:extLst>
              <a:ext uri="{FF2B5EF4-FFF2-40B4-BE49-F238E27FC236}">
                <a16:creationId xmlns:a16="http://schemas.microsoft.com/office/drawing/2014/main" id="{5F1239C6-1062-4ACB-9862-5295D409D48C}"/>
              </a:ext>
            </a:extLst>
          </p:cNvPr>
          <p:cNvSpPr/>
          <p:nvPr/>
        </p:nvSpPr>
        <p:spPr>
          <a:xfrm>
            <a:off x="6449628" y="3888593"/>
            <a:ext cx="2532251" cy="2308324"/>
          </a:xfrm>
          <a:prstGeom prst="rect">
            <a:avLst/>
          </a:prstGeom>
        </p:spPr>
        <p:txBody>
          <a:bodyPr wrap="square">
            <a:spAutoFit/>
          </a:bodyPr>
          <a:lstStyle/>
          <a:p>
            <a:pPr marL="285750" indent="-285750" algn="just">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algn="just"/>
            <a:r>
              <a:rPr lang="en-US" sz="1200" dirty="0">
                <a:latin typeface="Arial" panose="020B0604020202020204" pitchFamily="34" charset="0"/>
                <a:cs typeface="Arial" panose="020B0604020202020204" pitchFamily="34" charset="0"/>
              </a:rPr>
              <a:t>Denizli ranks first in tobacco production in </a:t>
            </a:r>
            <a:r>
              <a:rPr lang="en-US" sz="1200" dirty="0" err="1">
                <a:latin typeface="Arial" panose="020B0604020202020204" pitchFamily="34" charset="0"/>
                <a:cs typeface="Arial" panose="020B0604020202020204" pitchFamily="34" charset="0"/>
              </a:rPr>
              <a:t>Türkiye</a:t>
            </a:r>
            <a:r>
              <a:rPr lang="en-US" sz="1200" dirty="0">
                <a:latin typeface="Arial" panose="020B0604020202020204" pitchFamily="34" charset="0"/>
                <a:cs typeface="Arial" panose="020B0604020202020204" pitchFamily="34" charset="0"/>
              </a:rPr>
              <a:t>.</a:t>
            </a:r>
            <a:endParaRPr lang="tr-TR"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tr-TR"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tr-TR" sz="1200" dirty="0">
                <a:latin typeface="Arial" panose="020B0604020202020204" pitchFamily="34" charset="0"/>
                <a:cs typeface="Arial" panose="020B0604020202020204" pitchFamily="34" charset="0"/>
              </a:rPr>
              <a:t>Denizli </a:t>
            </a:r>
            <a:r>
              <a:rPr lang="en-US" sz="1200" dirty="0">
                <a:latin typeface="Arial" panose="020B0604020202020204" pitchFamily="34" charset="0"/>
                <a:cs typeface="Arial" panose="020B0604020202020204" pitchFamily="34" charset="0"/>
              </a:rPr>
              <a:t>is 1st with 27,</a:t>
            </a:r>
            <a:r>
              <a:rPr lang="tr-TR" sz="1200" dirty="0">
                <a:latin typeface="Arial" panose="020B0604020202020204" pitchFamily="34" charset="0"/>
                <a:cs typeface="Arial" panose="020B0604020202020204" pitchFamily="34" charset="0"/>
              </a:rPr>
              <a:t>310</a:t>
            </a:r>
            <a:r>
              <a:rPr lang="en-US" sz="1200" dirty="0">
                <a:latin typeface="Arial" panose="020B0604020202020204" pitchFamily="34" charset="0"/>
                <a:cs typeface="Arial" panose="020B0604020202020204" pitchFamily="34" charset="0"/>
              </a:rPr>
              <a:t> tons of production.</a:t>
            </a:r>
            <a:endParaRPr lang="tr-TR"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200" dirty="0" err="1">
                <a:latin typeface="Arial" panose="020B0604020202020204" pitchFamily="34" charset="0"/>
                <a:cs typeface="Arial" panose="020B0604020202020204" pitchFamily="34" charset="0"/>
              </a:rPr>
              <a:t>Adıyaman</a:t>
            </a:r>
            <a:r>
              <a:rPr lang="en-US" sz="1200" dirty="0">
                <a:latin typeface="Arial" panose="020B0604020202020204" pitchFamily="34" charset="0"/>
                <a:cs typeface="Arial" panose="020B0604020202020204" pitchFamily="34" charset="0"/>
              </a:rPr>
              <a:t> is 2nd with 2</a:t>
            </a:r>
            <a:r>
              <a:rPr lang="tr-TR" sz="1200" dirty="0">
                <a:latin typeface="Arial" panose="020B0604020202020204" pitchFamily="34" charset="0"/>
                <a:cs typeface="Arial" panose="020B0604020202020204" pitchFamily="34" charset="0"/>
              </a:rPr>
              <a:t>4</a:t>
            </a:r>
            <a:r>
              <a:rPr lang="en-US" sz="1200" dirty="0">
                <a:latin typeface="Arial" panose="020B0604020202020204" pitchFamily="34" charset="0"/>
                <a:cs typeface="Arial" panose="020B0604020202020204" pitchFamily="34" charset="0"/>
              </a:rPr>
              <a:t>,</a:t>
            </a:r>
            <a:r>
              <a:rPr lang="tr-TR" sz="1200" dirty="0">
                <a:latin typeface="Arial" panose="020B0604020202020204" pitchFamily="34" charset="0"/>
                <a:cs typeface="Arial" panose="020B0604020202020204" pitchFamily="34" charset="0"/>
              </a:rPr>
              <a:t>560</a:t>
            </a:r>
            <a:r>
              <a:rPr lang="en-US" sz="1200" dirty="0">
                <a:latin typeface="Arial" panose="020B0604020202020204" pitchFamily="34" charset="0"/>
                <a:cs typeface="Arial" panose="020B0604020202020204" pitchFamily="34" charset="0"/>
              </a:rPr>
              <a:t> tons.</a:t>
            </a:r>
            <a:endParaRPr lang="tr-TR"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200" dirty="0" err="1">
                <a:latin typeface="Arial" panose="020B0604020202020204" pitchFamily="34" charset="0"/>
                <a:cs typeface="Arial" panose="020B0604020202020204" pitchFamily="34" charset="0"/>
              </a:rPr>
              <a:t>Manisa</a:t>
            </a:r>
            <a:r>
              <a:rPr lang="en-US" sz="1200" dirty="0">
                <a:latin typeface="Arial" panose="020B0604020202020204" pitchFamily="34" charset="0"/>
                <a:cs typeface="Arial" panose="020B0604020202020204" pitchFamily="34" charset="0"/>
              </a:rPr>
              <a:t> is 3rd with 1</a:t>
            </a:r>
            <a:r>
              <a:rPr lang="tr-TR" sz="1200" dirty="0">
                <a:latin typeface="Arial" panose="020B0604020202020204" pitchFamily="34" charset="0"/>
                <a:cs typeface="Arial" panose="020B0604020202020204" pitchFamily="34" charset="0"/>
              </a:rPr>
              <a:t>1</a:t>
            </a:r>
            <a:r>
              <a:rPr lang="en-US" sz="1200" dirty="0">
                <a:latin typeface="Arial" panose="020B0604020202020204" pitchFamily="34" charset="0"/>
                <a:cs typeface="Arial" panose="020B0604020202020204" pitchFamily="34" charset="0"/>
              </a:rPr>
              <a:t>,</a:t>
            </a:r>
            <a:r>
              <a:rPr lang="tr-TR" sz="1200" dirty="0">
                <a:latin typeface="Arial" panose="020B0604020202020204" pitchFamily="34" charset="0"/>
                <a:cs typeface="Arial" panose="020B0604020202020204" pitchFamily="34" charset="0"/>
              </a:rPr>
              <a:t>169</a:t>
            </a:r>
            <a:r>
              <a:rPr lang="en-US" sz="1200" dirty="0">
                <a:latin typeface="Arial" panose="020B0604020202020204" pitchFamily="34" charset="0"/>
                <a:cs typeface="Arial" panose="020B0604020202020204" pitchFamily="34" charset="0"/>
              </a:rPr>
              <a:t> tons.</a:t>
            </a:r>
            <a:endParaRPr lang="tr-TR"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741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van 1"/>
          <p:cNvSpPr txBox="1">
            <a:spLocks/>
          </p:cNvSpPr>
          <p:nvPr/>
        </p:nvSpPr>
        <p:spPr>
          <a:xfrm>
            <a:off x="872836" y="149001"/>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TOBACCO IN DENIZLI</a:t>
            </a:r>
          </a:p>
        </p:txBody>
      </p:sp>
      <p:graphicFrame>
        <p:nvGraphicFramePr>
          <p:cNvPr id="3" name="Nesne 2">
            <a:extLst>
              <a:ext uri="{FF2B5EF4-FFF2-40B4-BE49-F238E27FC236}">
                <a16:creationId xmlns:a16="http://schemas.microsoft.com/office/drawing/2014/main" id="{13407FF8-B026-44EB-B9E8-CE702E48069B}"/>
              </a:ext>
            </a:extLst>
          </p:cNvPr>
          <p:cNvGraphicFramePr>
            <a:graphicFrameLocks noChangeAspect="1"/>
          </p:cNvGraphicFramePr>
          <p:nvPr>
            <p:extLst>
              <p:ext uri="{D42A27DB-BD31-4B8C-83A1-F6EECF244321}">
                <p14:modId xmlns:p14="http://schemas.microsoft.com/office/powerpoint/2010/main" val="3360520801"/>
              </p:ext>
            </p:extLst>
          </p:nvPr>
        </p:nvGraphicFramePr>
        <p:xfrm>
          <a:off x="5694167" y="1628960"/>
          <a:ext cx="2876550" cy="4181475"/>
        </p:xfrm>
        <a:graphic>
          <a:graphicData uri="http://schemas.openxmlformats.org/presentationml/2006/ole">
            <mc:AlternateContent xmlns:mc="http://schemas.openxmlformats.org/markup-compatibility/2006">
              <mc:Choice xmlns:v="urn:schemas-microsoft-com:vml" Requires="v">
                <p:oleObj spid="_x0000_s3104" name="Worksheet" r:id="rId4" imgW="2876456" imgH="4181526" progId="Excel.Sheet.12">
                  <p:embed/>
                </p:oleObj>
              </mc:Choice>
              <mc:Fallback>
                <p:oleObj name="Worksheet" r:id="rId4" imgW="2876456" imgH="4181526" progId="Excel.Sheet.12">
                  <p:embed/>
                  <p:pic>
                    <p:nvPicPr>
                      <p:cNvPr id="0" name=""/>
                      <p:cNvPicPr/>
                      <p:nvPr/>
                    </p:nvPicPr>
                    <p:blipFill>
                      <a:blip r:embed="rId5"/>
                      <a:stretch>
                        <a:fillRect/>
                      </a:stretch>
                    </p:blipFill>
                    <p:spPr>
                      <a:xfrm>
                        <a:off x="5694167" y="1628960"/>
                        <a:ext cx="2876550" cy="4181475"/>
                      </a:xfrm>
                      <a:prstGeom prst="rect">
                        <a:avLst/>
                      </a:prstGeom>
                    </p:spPr>
                  </p:pic>
                </p:oleObj>
              </mc:Fallback>
            </mc:AlternateContent>
          </a:graphicData>
        </a:graphic>
      </p:graphicFrame>
      <p:pic>
        <p:nvPicPr>
          <p:cNvPr id="5" name="Picture 127" descr="C:\Users\BTKMetin-Hp\Desktop\Denizli Bitkisel Üretim Haritası (3).png">
            <a:extLst>
              <a:ext uri="{FF2B5EF4-FFF2-40B4-BE49-F238E27FC236}">
                <a16:creationId xmlns:a16="http://schemas.microsoft.com/office/drawing/2014/main" id="{C01B353F-B674-49CD-B1E1-537D29AD76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200" y="770542"/>
            <a:ext cx="3864800" cy="5474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5276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van 1"/>
          <p:cNvSpPr txBox="1">
            <a:spLocks/>
          </p:cNvSpPr>
          <p:nvPr/>
        </p:nvSpPr>
        <p:spPr>
          <a:xfrm>
            <a:off x="872836" y="149001"/>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sz="2000" b="1" dirty="0">
                <a:solidFill>
                  <a:srgbClr val="FF0000"/>
                </a:solidFill>
              </a:rPr>
              <a:t>TOBACCO IS A PROCESS THAT LASTS FOR 12 MONTHS.</a:t>
            </a:r>
            <a:endParaRPr lang="tr-TR" sz="2000" b="1" dirty="0">
              <a:solidFill>
                <a:srgbClr val="FF0000"/>
              </a:solidFill>
            </a:endParaRPr>
          </a:p>
        </p:txBody>
      </p:sp>
      <p:sp>
        <p:nvSpPr>
          <p:cNvPr id="3" name="Dikdörtgen 2"/>
          <p:cNvSpPr/>
          <p:nvPr/>
        </p:nvSpPr>
        <p:spPr>
          <a:xfrm>
            <a:off x="104954" y="2753391"/>
            <a:ext cx="8937950" cy="1569660"/>
          </a:xfrm>
          <a:prstGeom prst="rect">
            <a:avLst/>
          </a:prstGeom>
        </p:spPr>
        <p:txBody>
          <a:bodyPr wrap="square">
            <a:spAutoFit/>
          </a:bodyPr>
          <a:lstStyle/>
          <a:p>
            <a:pPr algn="just"/>
            <a:r>
              <a:rPr lang="en-US" sz="2400" dirty="0">
                <a:latin typeface="Arial" panose="020B0604020202020204" pitchFamily="34" charset="0"/>
                <a:cs typeface="Arial" panose="020B0604020202020204" pitchFamily="34" charset="0"/>
              </a:rPr>
              <a:t>Today, we will take a closer look at diseases and pests during the seedling and field stages, and especially the viral disease, thrips, that has caused yield and quality losses in previous years.</a:t>
            </a:r>
            <a:endParaRPr lang="tr-TR" altLang="tr-TR" sz="2400" dirty="0">
              <a:latin typeface="Arial" panose="020B0604020202020204" pitchFamily="34" charset="0"/>
              <a:cs typeface="Arial" panose="020B0604020202020204" pitchFamily="34" charset="0"/>
            </a:endParaRPr>
          </a:p>
        </p:txBody>
      </p:sp>
      <p:graphicFrame>
        <p:nvGraphicFramePr>
          <p:cNvPr id="2" name="Nesne 1"/>
          <p:cNvGraphicFramePr>
            <a:graphicFrameLocks noChangeAspect="1"/>
          </p:cNvGraphicFramePr>
          <p:nvPr>
            <p:extLst>
              <p:ext uri="{D42A27DB-BD31-4B8C-83A1-F6EECF244321}">
                <p14:modId xmlns:p14="http://schemas.microsoft.com/office/powerpoint/2010/main" val="1006753270"/>
              </p:ext>
            </p:extLst>
          </p:nvPr>
        </p:nvGraphicFramePr>
        <p:xfrm>
          <a:off x="248443" y="743616"/>
          <a:ext cx="8647113" cy="2009775"/>
        </p:xfrm>
        <a:graphic>
          <a:graphicData uri="http://schemas.openxmlformats.org/presentationml/2006/ole">
            <mc:AlternateContent xmlns:mc="http://schemas.openxmlformats.org/markup-compatibility/2006">
              <mc:Choice xmlns:v="urn:schemas-microsoft-com:vml" Requires="v">
                <p:oleObj spid="_x0000_s1104" name="Worksheet" r:id="rId3" imgW="7248572" imgH="1685886" progId="Excel.Sheet.12">
                  <p:embed/>
                </p:oleObj>
              </mc:Choice>
              <mc:Fallback>
                <p:oleObj name="Worksheet" r:id="rId3" imgW="7248572" imgH="1685886" progId="Excel.Sheet.12">
                  <p:embed/>
                  <p:pic>
                    <p:nvPicPr>
                      <p:cNvPr id="2" name="Nesne 1"/>
                      <p:cNvPicPr/>
                      <p:nvPr/>
                    </p:nvPicPr>
                    <p:blipFill>
                      <a:blip r:embed="rId4"/>
                      <a:stretch>
                        <a:fillRect/>
                      </a:stretch>
                    </p:blipFill>
                    <p:spPr>
                      <a:xfrm>
                        <a:off x="248443" y="743616"/>
                        <a:ext cx="8647113" cy="2009775"/>
                      </a:xfrm>
                      <a:prstGeom prst="rect">
                        <a:avLst/>
                      </a:prstGeom>
                    </p:spPr>
                  </p:pic>
                </p:oleObj>
              </mc:Fallback>
            </mc:AlternateContent>
          </a:graphicData>
        </a:graphic>
      </p:graphicFrame>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9010" y="4523466"/>
            <a:ext cx="3078542" cy="1928899"/>
          </a:xfrm>
          <a:prstGeom prst="rect">
            <a:avLst/>
          </a:prstGeom>
        </p:spPr>
      </p:pic>
      <p:pic>
        <p:nvPicPr>
          <p:cNvPr id="5" name="Resim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46" y="4532924"/>
            <a:ext cx="3071105" cy="1919441"/>
          </a:xfrm>
          <a:prstGeom prst="rect">
            <a:avLst/>
          </a:prstGeom>
        </p:spPr>
      </p:pic>
      <p:pic>
        <p:nvPicPr>
          <p:cNvPr id="6" name="Resim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1667" y="4505089"/>
            <a:ext cx="2962949" cy="1947276"/>
          </a:xfrm>
          <a:prstGeom prst="rect">
            <a:avLst/>
          </a:prstGeom>
        </p:spPr>
      </p:pic>
    </p:spTree>
    <p:extLst>
      <p:ext uri="{BB962C8B-B14F-4D97-AF65-F5344CB8AC3E}">
        <p14:creationId xmlns:p14="http://schemas.microsoft.com/office/powerpoint/2010/main" val="2002980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sz="half" idx="1"/>
          </p:nvPr>
        </p:nvSpPr>
        <p:spPr>
          <a:xfrm>
            <a:off x="95611" y="804021"/>
            <a:ext cx="4655683" cy="6009375"/>
          </a:xfrm>
        </p:spPr>
        <p:txBody>
          <a:bodyPr>
            <a:noAutofit/>
          </a:bodyPr>
          <a:lstStyle/>
          <a:p>
            <a:pPr marL="0" indent="0">
              <a:buNone/>
            </a:pPr>
            <a:r>
              <a:rPr lang="en-US" altLang="tr-TR" sz="2000" dirty="0">
                <a:latin typeface="Arial" panose="020B0604020202020204" pitchFamily="34" charset="0"/>
                <a:cs typeface="Arial" panose="020B0604020202020204" pitchFamily="34" charset="0"/>
              </a:rPr>
              <a:t>Production is carried out with certified tobacco seeds from the following varieties:</a:t>
            </a:r>
          </a:p>
          <a:p>
            <a:pPr marL="0" indent="0">
              <a:buNone/>
            </a:pPr>
            <a:r>
              <a:rPr lang="en-US" altLang="tr-TR" sz="2000" dirty="0" err="1">
                <a:latin typeface="Arial" panose="020B0604020202020204" pitchFamily="34" charset="0"/>
                <a:cs typeface="Arial" panose="020B0604020202020204" pitchFamily="34" charset="0"/>
              </a:rPr>
              <a:t>Akhisar</a:t>
            </a:r>
            <a:r>
              <a:rPr lang="en-US" altLang="tr-TR" sz="2000" dirty="0">
                <a:latin typeface="Arial" panose="020B0604020202020204" pitchFamily="34" charset="0"/>
                <a:cs typeface="Arial" panose="020B0604020202020204" pitchFamily="34" charset="0"/>
              </a:rPr>
              <a:t> 97, İzmir </a:t>
            </a:r>
            <a:r>
              <a:rPr lang="en-US" altLang="tr-TR" sz="2000" dirty="0" err="1">
                <a:latin typeface="Arial" panose="020B0604020202020204" pitchFamily="34" charset="0"/>
                <a:cs typeface="Arial" panose="020B0604020202020204" pitchFamily="34" charset="0"/>
              </a:rPr>
              <a:t>Özbaş</a:t>
            </a:r>
            <a:r>
              <a:rPr lang="en-US" altLang="tr-TR" sz="2000" dirty="0">
                <a:latin typeface="Arial" panose="020B0604020202020204" pitchFamily="34" charset="0"/>
                <a:cs typeface="Arial" panose="020B0604020202020204" pitchFamily="34" charset="0"/>
              </a:rPr>
              <a:t>, </a:t>
            </a:r>
            <a:r>
              <a:rPr lang="en-US" altLang="tr-TR" sz="2000" dirty="0" err="1">
                <a:latin typeface="Arial" panose="020B0604020202020204" pitchFamily="34" charset="0"/>
                <a:cs typeface="Arial" panose="020B0604020202020204" pitchFamily="34" charset="0"/>
              </a:rPr>
              <a:t>Sarıbağlar</a:t>
            </a:r>
            <a:endParaRPr lang="en-US" altLang="tr-TR" sz="2000" dirty="0">
              <a:latin typeface="Arial" panose="020B0604020202020204" pitchFamily="34" charset="0"/>
              <a:cs typeface="Arial" panose="020B0604020202020204" pitchFamily="34" charset="0"/>
            </a:endParaRPr>
          </a:p>
          <a:p>
            <a:pPr marL="0" indent="0">
              <a:buNone/>
            </a:pPr>
            <a:r>
              <a:rPr lang="en-US" altLang="tr-TR" sz="2000" dirty="0">
                <a:latin typeface="Arial" panose="020B0604020202020204" pitchFamily="34" charset="0"/>
                <a:cs typeface="Arial" panose="020B0604020202020204" pitchFamily="34" charset="0"/>
              </a:rPr>
              <a:t>Certified</a:t>
            </a:r>
          </a:p>
          <a:p>
            <a:pPr marL="0" indent="0">
              <a:buNone/>
            </a:pPr>
            <a:r>
              <a:rPr lang="en-US" altLang="tr-TR" sz="2000" dirty="0" err="1">
                <a:latin typeface="Arial" panose="020B0604020202020204" pitchFamily="34" charset="0"/>
                <a:cs typeface="Arial" panose="020B0604020202020204" pitchFamily="34" charset="0"/>
              </a:rPr>
              <a:t>Birlik</a:t>
            </a:r>
            <a:r>
              <a:rPr lang="en-US" altLang="tr-TR" sz="2000" dirty="0">
                <a:latin typeface="Arial" panose="020B0604020202020204" pitchFamily="34" charset="0"/>
                <a:cs typeface="Arial" panose="020B0604020202020204" pitchFamily="34" charset="0"/>
              </a:rPr>
              <a:t> 124 and </a:t>
            </a:r>
            <a:r>
              <a:rPr lang="en-US" altLang="tr-TR" sz="2000" dirty="0" err="1">
                <a:latin typeface="Arial" panose="020B0604020202020204" pitchFamily="34" charset="0"/>
                <a:cs typeface="Arial" panose="020B0604020202020204" pitchFamily="34" charset="0"/>
              </a:rPr>
              <a:t>Birlik</a:t>
            </a:r>
            <a:r>
              <a:rPr lang="en-US" altLang="tr-TR" sz="2000" dirty="0">
                <a:latin typeface="Arial" panose="020B0604020202020204" pitchFamily="34" charset="0"/>
                <a:cs typeface="Arial" panose="020B0604020202020204" pitchFamily="34" charset="0"/>
              </a:rPr>
              <a:t> 128</a:t>
            </a:r>
          </a:p>
          <a:p>
            <a:pPr marL="0" indent="0">
              <a:buNone/>
            </a:pPr>
            <a:endParaRPr lang="en-US" altLang="tr-TR" sz="2000" dirty="0">
              <a:latin typeface="Arial" panose="020B0604020202020204" pitchFamily="34" charset="0"/>
              <a:cs typeface="Arial" panose="020B0604020202020204" pitchFamily="34" charset="0"/>
            </a:endParaRPr>
          </a:p>
          <a:p>
            <a:pPr marL="0" indent="0">
              <a:buNone/>
            </a:pPr>
            <a:r>
              <a:rPr lang="en-US" altLang="tr-TR" sz="2000" dirty="0">
                <a:latin typeface="Arial" panose="020B0604020202020204" pitchFamily="34" charset="0"/>
                <a:cs typeface="Arial" panose="020B0604020202020204" pitchFamily="34" charset="0"/>
              </a:rPr>
              <a:t>and village variety tobacco seeds. Use certified tobacco seeds first.</a:t>
            </a:r>
          </a:p>
          <a:p>
            <a:pPr marL="0" indent="0">
              <a:buNone/>
            </a:pPr>
            <a:endParaRPr lang="en-US" altLang="tr-TR" sz="2000" dirty="0">
              <a:latin typeface="Arial" panose="020B0604020202020204" pitchFamily="34" charset="0"/>
              <a:cs typeface="Arial" panose="020B0604020202020204" pitchFamily="34" charset="0"/>
            </a:endParaRPr>
          </a:p>
          <a:p>
            <a:pPr marL="0" indent="0">
              <a:buNone/>
            </a:pPr>
            <a:r>
              <a:rPr lang="en-US" altLang="tr-TR" sz="2000" dirty="0">
                <a:latin typeface="Arial" panose="020B0604020202020204" pitchFamily="34" charset="0"/>
                <a:cs typeface="Arial" panose="020B0604020202020204" pitchFamily="34" charset="0"/>
              </a:rPr>
              <a:t>Obtain seeds from good-looking, leafy, disease-free tobacco plants during harvest time.</a:t>
            </a:r>
            <a:endParaRPr lang="tr-TR" altLang="tr-TR" sz="2000" dirty="0">
              <a:latin typeface="Arial" panose="020B0604020202020204" pitchFamily="34" charset="0"/>
              <a:cs typeface="Arial" panose="020B0604020202020204" pitchFamily="34" charset="0"/>
            </a:endParaRPr>
          </a:p>
          <a:p>
            <a:pPr marL="0" indent="0">
              <a:buNone/>
            </a:pPr>
            <a:endParaRPr lang="tr-TR" altLang="tr-TR" sz="2000" dirty="0">
              <a:latin typeface="Arial" panose="020B0604020202020204" pitchFamily="34" charset="0"/>
              <a:cs typeface="Arial" panose="020B0604020202020204" pitchFamily="34" charset="0"/>
            </a:endParaRPr>
          </a:p>
          <a:p>
            <a:pPr marL="0" indent="0">
              <a:buNone/>
            </a:pPr>
            <a:r>
              <a:rPr lang="tr-TR" altLang="tr-TR" sz="2000" dirty="0">
                <a:latin typeface="Arial" panose="020B0604020202020204" pitchFamily="34" charset="0"/>
                <a:cs typeface="Arial" panose="020B0604020202020204" pitchFamily="34" charset="0"/>
              </a:rPr>
              <a:t> </a:t>
            </a:r>
          </a:p>
        </p:txBody>
      </p:sp>
      <p:pic>
        <p:nvPicPr>
          <p:cNvPr id="8195" name="Picture 3" descr="tütün tohumu"/>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5574063" y="703663"/>
            <a:ext cx="2689069" cy="2786670"/>
          </a:xfrm>
        </p:spPr>
      </p:pic>
      <p:pic>
        <p:nvPicPr>
          <p:cNvPr id="6" name="Picture 4" descr="Resim 05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9283" y="3546088"/>
            <a:ext cx="4547109" cy="3267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SEED </a:t>
            </a:r>
          </a:p>
        </p:txBody>
      </p:sp>
    </p:spTree>
    <p:extLst>
      <p:ext uri="{BB962C8B-B14F-4D97-AF65-F5344CB8AC3E}">
        <p14:creationId xmlns:p14="http://schemas.microsoft.com/office/powerpoint/2010/main" val="2077465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sz="half" idx="1"/>
          </p:nvPr>
        </p:nvSpPr>
        <p:spPr>
          <a:xfrm>
            <a:off x="69307" y="674237"/>
            <a:ext cx="8989791" cy="2643052"/>
          </a:xfrm>
        </p:spPr>
        <p:txBody>
          <a:bodyPr>
            <a:noAutofit/>
          </a:bodyPr>
          <a:lstStyle/>
          <a:p>
            <a:pPr marL="0" indent="0" algn="just">
              <a:buNone/>
            </a:pPr>
            <a:r>
              <a:rPr lang="en-US" altLang="tr-TR" sz="1800" dirty="0">
                <a:latin typeface="Arial" panose="020B0604020202020204" pitchFamily="34" charset="0"/>
                <a:cs typeface="Arial" panose="020B0604020202020204" pitchFamily="34" charset="0"/>
              </a:rPr>
              <a:t>1- Seedling beds should be in well-drained areas; the soil should NOT become muddy from irrigation.</a:t>
            </a:r>
          </a:p>
          <a:p>
            <a:pPr marL="0" indent="0" algn="just">
              <a:buNone/>
            </a:pPr>
            <a:r>
              <a:rPr lang="en-US" altLang="tr-TR" sz="1800" dirty="0">
                <a:latin typeface="Arial" panose="020B0604020202020204" pitchFamily="34" charset="0"/>
                <a:cs typeface="Arial" panose="020B0604020202020204" pitchFamily="34" charset="0"/>
              </a:rPr>
              <a:t>2- Care should be taken to ensure that seedling beds receive sunlight at all hours of the day.</a:t>
            </a:r>
          </a:p>
          <a:p>
            <a:pPr marL="0" indent="0" algn="just">
              <a:buNone/>
            </a:pPr>
            <a:r>
              <a:rPr lang="en-US" altLang="tr-TR" sz="1800" dirty="0">
                <a:latin typeface="Arial" panose="020B0604020202020204" pitchFamily="34" charset="0"/>
                <a:cs typeface="Arial" panose="020B0604020202020204" pitchFamily="34" charset="0"/>
              </a:rPr>
              <a:t>3- To remove excess water from the root zone, seedling beds should be made 10-15 cm ABOVE soil level.</a:t>
            </a:r>
          </a:p>
          <a:p>
            <a:pPr marL="0" indent="0" algn="just">
              <a:buNone/>
            </a:pPr>
            <a:r>
              <a:rPr lang="en-US" altLang="tr-TR" sz="1800" dirty="0">
                <a:latin typeface="Arial" panose="020B0604020202020204" pitchFamily="34" charset="0"/>
                <a:cs typeface="Arial" panose="020B0604020202020204" pitchFamily="34" charset="0"/>
              </a:rPr>
              <a:t>4- Seedling beds should be 100-120 cm wide and a maximum of 15 m long. When preparing seedling areas with the specified dimensions, 1-1.5 kg of compound fertilizer, preferably 15-15-15, can be mixed in.</a:t>
            </a:r>
            <a:endParaRPr lang="tr-TR" sz="1800" dirty="0">
              <a:latin typeface="Arial" panose="020B0604020202020204" pitchFamily="34" charset="0"/>
              <a:cs typeface="Arial" panose="020B0604020202020204" pitchFamily="34" charset="0"/>
            </a:endParaRPr>
          </a:p>
        </p:txBody>
      </p:sp>
      <p:pic>
        <p:nvPicPr>
          <p:cNvPr id="10244" name="Picture 5" descr="1-1-P30800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243" y="3352802"/>
            <a:ext cx="4495179" cy="337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SELECTION OF NURSERY SITE</a:t>
            </a:r>
          </a:p>
        </p:txBody>
      </p:sp>
      <p:pic>
        <p:nvPicPr>
          <p:cNvPr id="9" name="Picture 9" descr="2-P3080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2817" y="3352801"/>
            <a:ext cx="4495179" cy="337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189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BTKMetin-Hp\Desktop\tutun tohumu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039091"/>
            <a:ext cx="9178182" cy="5818909"/>
          </a:xfrm>
          <a:prstGeom prst="rect">
            <a:avLst/>
          </a:prstGeom>
          <a:noFill/>
          <a:extLst>
            <a:ext uri="{909E8E84-426E-40DD-AFC4-6F175D3DCCD1}">
              <a14:hiddenFill xmlns:a14="http://schemas.microsoft.com/office/drawing/2010/main">
                <a:solidFill>
                  <a:srgbClr val="FFFFFF"/>
                </a:solidFill>
              </a14:hiddenFill>
            </a:ext>
          </a:extLst>
        </p:spPr>
      </p:pic>
      <p:sp>
        <p:nvSpPr>
          <p:cNvPr id="147459" name="Rectangle 3"/>
          <p:cNvSpPr>
            <a:spLocks noGrp="1" noChangeArrowheads="1"/>
          </p:cNvSpPr>
          <p:nvPr>
            <p:ph type="body" sz="half" idx="1"/>
          </p:nvPr>
        </p:nvSpPr>
        <p:spPr>
          <a:xfrm>
            <a:off x="0" y="646784"/>
            <a:ext cx="9144002" cy="323032"/>
          </a:xfrm>
        </p:spPr>
        <p:txBody>
          <a:bodyPr>
            <a:noAutofit/>
          </a:bodyPr>
          <a:lstStyle/>
          <a:p>
            <a:pPr marL="0" indent="0">
              <a:lnSpc>
                <a:spcPct val="110000"/>
              </a:lnSpc>
              <a:buNone/>
            </a:pPr>
            <a:r>
              <a:rPr lang="en-US" sz="1600" dirty="0">
                <a:latin typeface="Arial" panose="020B0604020202020204" pitchFamily="34" charset="0"/>
                <a:cs typeface="Arial" panose="020B0604020202020204" pitchFamily="34" charset="0"/>
              </a:rPr>
              <a:t>In October, the amount of seed is calculated as 1 gram per m² or 1 thimble per square meter.</a:t>
            </a:r>
            <a:endParaRPr lang="tr-TR" sz="1600" dirty="0">
              <a:latin typeface="Arial" panose="020B0604020202020204" pitchFamily="34" charset="0"/>
              <a:cs typeface="Arial" panose="020B0604020202020204" pitchFamily="34" charset="0"/>
            </a:endParaRPr>
          </a:p>
        </p:txBody>
      </p:sp>
      <p:sp>
        <p:nvSpPr>
          <p:cNvPr id="8"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b="1" dirty="0">
                <a:solidFill>
                  <a:srgbClr val="FF0000"/>
                </a:solidFill>
              </a:rPr>
              <a:t>WHY 1 GRAM OF SEED?</a:t>
            </a:r>
            <a:endParaRPr lang="tr-TR" b="1" dirty="0">
              <a:solidFill>
                <a:srgbClr val="FF0000"/>
              </a:solidFill>
            </a:endParaRPr>
          </a:p>
        </p:txBody>
      </p:sp>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8291" y="1039090"/>
            <a:ext cx="1454727" cy="1454727"/>
          </a:xfrm>
          <a:prstGeom prst="rect">
            <a:avLst/>
          </a:prstGeom>
        </p:spPr>
      </p:pic>
      <p:sp>
        <p:nvSpPr>
          <p:cNvPr id="6" name="Oval 5"/>
          <p:cNvSpPr/>
          <p:nvPr/>
        </p:nvSpPr>
        <p:spPr>
          <a:xfrm>
            <a:off x="5903245" y="1039090"/>
            <a:ext cx="1784818" cy="1695609"/>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274617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 calcmode="lin" valueType="num">
                                      <p:cBhvr>
                                        <p:cTn id="9" dur="2000" fill="hold"/>
                                        <p:tgtEl>
                                          <p:spTgt spid="6"/>
                                        </p:tgtEl>
                                        <p:attrNameLst>
                                          <p:attrName>style.rotation</p:attrName>
                                        </p:attrNameLst>
                                      </p:cBhvr>
                                      <p:tavLst>
                                        <p:tav tm="0">
                                          <p:val>
                                            <p:fltVal val="90"/>
                                          </p:val>
                                        </p:tav>
                                        <p:tav tm="100000">
                                          <p:val>
                                            <p:fltVal val="0"/>
                                          </p:val>
                                        </p:tav>
                                      </p:tavLst>
                                    </p:anim>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3"/>
          <p:cNvSpPr>
            <a:spLocks noGrp="1" noChangeArrowheads="1"/>
          </p:cNvSpPr>
          <p:nvPr>
            <p:ph type="body" sz="half" idx="1"/>
          </p:nvPr>
        </p:nvSpPr>
        <p:spPr>
          <a:xfrm>
            <a:off x="84136" y="1019528"/>
            <a:ext cx="8975728" cy="2409472"/>
          </a:xfrm>
        </p:spPr>
        <p:txBody>
          <a:bodyPr>
            <a:normAutofit/>
          </a:bodyPr>
          <a:lstStyle/>
          <a:p>
            <a:pPr algn="just"/>
            <a:r>
              <a:rPr lang="en-US" sz="2215" dirty="0">
                <a:latin typeface="Arial" panose="020B0604020202020204" pitchFamily="34" charset="0"/>
                <a:cs typeface="Arial" panose="020B0604020202020204" pitchFamily="34" charset="0"/>
              </a:rPr>
              <a:t>One gram contains 10-12 thousand tobacco seeds. 50-60% of uncertified tobacco seeds may germinate.</a:t>
            </a:r>
          </a:p>
          <a:p>
            <a:pPr algn="just"/>
            <a:r>
              <a:rPr lang="en-US" sz="2215" dirty="0">
                <a:latin typeface="Arial" panose="020B0604020202020204" pitchFamily="34" charset="0"/>
                <a:cs typeface="Arial" panose="020B0604020202020204" pitchFamily="34" charset="0"/>
              </a:rPr>
              <a:t>From one gram of tobacco seed sown per square meter, 4-5 thousand healthy seedlings can be obtained. In our region, an average of 16-18 thousand seedlings are planted per </a:t>
            </a:r>
            <a:r>
              <a:rPr lang="en-US" sz="2215" dirty="0" err="1">
                <a:latin typeface="Arial" panose="020B0604020202020204" pitchFamily="34" charset="0"/>
                <a:cs typeface="Arial" panose="020B0604020202020204" pitchFamily="34" charset="0"/>
              </a:rPr>
              <a:t>decare</a:t>
            </a:r>
            <a:r>
              <a:rPr lang="en-US" sz="2215" dirty="0">
                <a:latin typeface="Arial" panose="020B0604020202020204" pitchFamily="34" charset="0"/>
                <a:cs typeface="Arial" panose="020B0604020202020204" pitchFamily="34" charset="0"/>
              </a:rPr>
              <a:t> of tobacco field. 4-6 m² of seedling area is sufficient for one </a:t>
            </a:r>
            <a:r>
              <a:rPr lang="en-US" sz="2215" dirty="0" err="1">
                <a:latin typeface="Arial" panose="020B0604020202020204" pitchFamily="34" charset="0"/>
                <a:cs typeface="Arial" panose="020B0604020202020204" pitchFamily="34" charset="0"/>
              </a:rPr>
              <a:t>decare</a:t>
            </a:r>
            <a:r>
              <a:rPr lang="en-US" sz="2215" dirty="0">
                <a:latin typeface="Arial" panose="020B0604020202020204" pitchFamily="34" charset="0"/>
                <a:cs typeface="Arial" panose="020B0604020202020204" pitchFamily="34" charset="0"/>
              </a:rPr>
              <a:t> of tobacco field.</a:t>
            </a:r>
            <a:endParaRPr lang="tr-TR" sz="2215" dirty="0">
              <a:latin typeface="Arial" panose="020B0604020202020204" pitchFamily="34" charset="0"/>
              <a:cs typeface="Arial" panose="020B0604020202020204" pitchFamily="34" charset="0"/>
            </a:endParaRPr>
          </a:p>
        </p:txBody>
      </p:sp>
      <p:sp>
        <p:nvSpPr>
          <p:cNvPr id="8"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NURSERY AREA CALCULATION</a:t>
            </a:r>
          </a:p>
        </p:txBody>
      </p:sp>
      <p:pic>
        <p:nvPicPr>
          <p:cNvPr id="11" name="Picture 6" descr="14-P31900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2722" y="3603344"/>
            <a:ext cx="4300026" cy="3225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BTKMetin-Hp\Desktop\P3080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98" y="3603344"/>
            <a:ext cx="4634014" cy="3225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89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sz="half" idx="1"/>
          </p:nvPr>
        </p:nvSpPr>
        <p:spPr>
          <a:xfrm>
            <a:off x="4270159" y="941843"/>
            <a:ext cx="4716289" cy="2646964"/>
          </a:xfrm>
        </p:spPr>
        <p:txBody>
          <a:bodyPr>
            <a:noAutofit/>
          </a:bodyPr>
          <a:lstStyle/>
          <a:p>
            <a:pPr algn="just">
              <a:lnSpc>
                <a:spcPct val="80000"/>
              </a:lnSpc>
            </a:pPr>
            <a:r>
              <a:rPr lang="en-US" sz="2400" dirty="0">
                <a:latin typeface="Arial" panose="020B0604020202020204" pitchFamily="34" charset="0"/>
                <a:cs typeface="Arial" panose="020B0604020202020204" pitchFamily="34" charset="0"/>
              </a:rPr>
              <a:t>Seeds require a minimum temperature of 12–14ºC to germinate. </a:t>
            </a:r>
            <a:endParaRPr lang="tr-TR" sz="2400" dirty="0">
              <a:latin typeface="Arial" panose="020B0604020202020204" pitchFamily="34" charset="0"/>
              <a:cs typeface="Arial" panose="020B0604020202020204" pitchFamily="34" charset="0"/>
            </a:endParaRPr>
          </a:p>
          <a:p>
            <a:pPr algn="just">
              <a:lnSpc>
                <a:spcPct val="80000"/>
              </a:lnSpc>
            </a:pPr>
            <a:r>
              <a:rPr lang="en-US" sz="2400" dirty="0">
                <a:latin typeface="Arial" panose="020B0604020202020204" pitchFamily="34" charset="0"/>
                <a:cs typeface="Arial" panose="020B0604020202020204" pitchFamily="34" charset="0"/>
              </a:rPr>
              <a:t>In early plantings, the soil temperature will not have reached the desired level, some seeds will rot, and germination will not be uniform.</a:t>
            </a:r>
            <a:endParaRPr lang="tr-TR" altLang="tr-TR" sz="2400" dirty="0">
              <a:latin typeface="Arial" panose="020B0604020202020204" pitchFamily="34" charset="0"/>
              <a:cs typeface="Arial" panose="020B0604020202020204" pitchFamily="34" charset="0"/>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480" y="3954558"/>
            <a:ext cx="4359979" cy="2646964"/>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7512" y="3954558"/>
            <a:ext cx="4368936" cy="2646964"/>
          </a:xfrm>
          <a:prstGeom prst="rect">
            <a:avLst/>
          </a:prstGeom>
        </p:spPr>
      </p:pic>
      <p:sp>
        <p:nvSpPr>
          <p:cNvPr id="7"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PLANTING ON TIME</a:t>
            </a:r>
          </a:p>
        </p:txBody>
      </p:sp>
      <p:pic>
        <p:nvPicPr>
          <p:cNvPr id="5" name="Resim 4">
            <a:extLst>
              <a:ext uri="{FF2B5EF4-FFF2-40B4-BE49-F238E27FC236}">
                <a16:creationId xmlns:a16="http://schemas.microsoft.com/office/drawing/2014/main" id="{DE993B6D-ECC5-435A-A2EF-0F13D6B3CE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480" y="932328"/>
            <a:ext cx="3894495" cy="2920871"/>
          </a:xfrm>
          <a:prstGeom prst="rect">
            <a:avLst/>
          </a:prstGeom>
        </p:spPr>
      </p:pic>
    </p:spTree>
    <p:extLst>
      <p:ext uri="{BB962C8B-B14F-4D97-AF65-F5344CB8AC3E}">
        <p14:creationId xmlns:p14="http://schemas.microsoft.com/office/powerpoint/2010/main" val="1051575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van 1"/>
          <p:cNvSpPr txBox="1">
            <a:spLocks/>
          </p:cNvSpPr>
          <p:nvPr/>
        </p:nvSpPr>
        <p:spPr>
          <a:xfrm>
            <a:off x="1" y="167589"/>
            <a:ext cx="9086808"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sz="2400" b="1" dirty="0">
                <a:solidFill>
                  <a:srgbClr val="FF0000"/>
                </a:solidFill>
              </a:rPr>
              <a:t>DO NOT USE TOO MUCH SEED.</a:t>
            </a:r>
            <a:endParaRPr lang="tr-TR" sz="2400" b="1" dirty="0">
              <a:solidFill>
                <a:srgbClr val="FF0000"/>
              </a:solidFill>
            </a:endParaRP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4419"/>
            <a:ext cx="9143999" cy="5729288"/>
          </a:xfrm>
          <a:prstGeom prst="rect">
            <a:avLst/>
          </a:prstGeom>
        </p:spPr>
      </p:pic>
    </p:spTree>
    <p:extLst>
      <p:ext uri="{BB962C8B-B14F-4D97-AF65-F5344CB8AC3E}">
        <p14:creationId xmlns:p14="http://schemas.microsoft.com/office/powerpoint/2010/main" val="4096260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van 1"/>
          <p:cNvSpPr txBox="1">
            <a:spLocks/>
          </p:cNvSpPr>
          <p:nvPr/>
        </p:nvSpPr>
        <p:spPr>
          <a:xfrm>
            <a:off x="1" y="167589"/>
            <a:ext cx="9086808"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sz="2400" b="1" dirty="0">
                <a:solidFill>
                  <a:srgbClr val="FF0000"/>
                </a:solidFill>
              </a:rPr>
              <a:t>DO NOT USE TOO MUCH SEED.</a:t>
            </a:r>
            <a:endParaRPr lang="tr-TR" sz="2400" b="1" dirty="0">
              <a:solidFill>
                <a:srgbClr val="FF0000"/>
              </a:solidFill>
            </a:endParaRPr>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65786"/>
            <a:ext cx="9143999" cy="5641995"/>
          </a:xfrm>
          <a:prstGeom prst="rect">
            <a:avLst/>
          </a:prstGeom>
        </p:spPr>
      </p:pic>
    </p:spTree>
    <p:extLst>
      <p:ext uri="{BB962C8B-B14F-4D97-AF65-F5344CB8AC3E}">
        <p14:creationId xmlns:p14="http://schemas.microsoft.com/office/powerpoint/2010/main" val="2594598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Picture 6" descr="1-P3270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73" y="827218"/>
            <a:ext cx="4337766" cy="3217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5" descr="6-P40500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2839" y="827218"/>
            <a:ext cx="4317128" cy="319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2838" y="4099963"/>
            <a:ext cx="4317129" cy="2730618"/>
          </a:xfrm>
          <a:prstGeom prst="rect">
            <a:avLst/>
          </a:prstGeom>
        </p:spPr>
      </p:pic>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428" y="4099963"/>
            <a:ext cx="4337766" cy="2730618"/>
          </a:xfrm>
          <a:prstGeom prst="rect">
            <a:avLst/>
          </a:prstGeom>
        </p:spPr>
      </p:pic>
      <p:sp>
        <p:nvSpPr>
          <p:cNvPr id="6" name="Metin kutusu 5"/>
          <p:cNvSpPr txBox="1"/>
          <p:nvPr/>
        </p:nvSpPr>
        <p:spPr>
          <a:xfrm>
            <a:off x="3957769" y="2966203"/>
            <a:ext cx="1271237" cy="2215991"/>
          </a:xfrm>
          <a:prstGeom prst="rect">
            <a:avLst/>
          </a:prstGeom>
          <a:noFill/>
        </p:spPr>
        <p:txBody>
          <a:bodyPr wrap="square" rtlCol="0">
            <a:spAutoFit/>
          </a:bodyPr>
          <a:lstStyle/>
          <a:p>
            <a:r>
              <a:rPr lang="tr-TR" sz="13800" b="1" dirty="0">
                <a:solidFill>
                  <a:srgbClr val="FF0000"/>
                </a:solidFill>
              </a:rPr>
              <a:t>X</a:t>
            </a:r>
          </a:p>
        </p:txBody>
      </p:sp>
      <p:sp>
        <p:nvSpPr>
          <p:cNvPr id="9" name="Unvan 1">
            <a:extLst>
              <a:ext uri="{FF2B5EF4-FFF2-40B4-BE49-F238E27FC236}">
                <a16:creationId xmlns:a16="http://schemas.microsoft.com/office/drawing/2014/main" id="{3197DB39-DA90-48CB-B2CB-06E685C79861}"/>
              </a:ext>
            </a:extLst>
          </p:cNvPr>
          <p:cNvSpPr txBox="1">
            <a:spLocks/>
          </p:cNvSpPr>
          <p:nvPr/>
        </p:nvSpPr>
        <p:spPr>
          <a:xfrm>
            <a:off x="1" y="167589"/>
            <a:ext cx="9086808"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sz="2400" b="1" dirty="0">
                <a:solidFill>
                  <a:srgbClr val="FF0000"/>
                </a:solidFill>
              </a:rPr>
              <a:t>FAULTY NURSERY PRACTICES</a:t>
            </a:r>
          </a:p>
        </p:txBody>
      </p:sp>
    </p:spTree>
    <p:extLst>
      <p:ext uri="{BB962C8B-B14F-4D97-AF65-F5344CB8AC3E}">
        <p14:creationId xmlns:p14="http://schemas.microsoft.com/office/powerpoint/2010/main" val="85692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PIC_088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087" y="937364"/>
            <a:ext cx="3715504"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5972" y="829717"/>
            <a:ext cx="4534007" cy="3063356"/>
          </a:xfrm>
          <a:prstGeom prst="rect">
            <a:avLst/>
          </a:prstGeom>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7" y="838445"/>
            <a:ext cx="4522701" cy="3054353"/>
          </a:xfrm>
          <a:prstGeom prst="rect">
            <a:avLst/>
          </a:prstGeom>
        </p:spPr>
      </p:pic>
      <p:pic>
        <p:nvPicPr>
          <p:cNvPr id="11" name="Resim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4199" y="3958097"/>
            <a:ext cx="4492211" cy="2839511"/>
          </a:xfrm>
          <a:prstGeom prst="rect">
            <a:avLst/>
          </a:prstGeom>
        </p:spPr>
      </p:pic>
      <p:pic>
        <p:nvPicPr>
          <p:cNvPr id="13" name="İçerik Yer Tutucusu 4"/>
          <p:cNvPicPr>
            <a:picLocks noGrp="1" noChangeAspect="1"/>
          </p:cNvPicPr>
          <p:nvPr>
            <p:ph sz="half" idx="1"/>
          </p:nvPr>
        </p:nvPicPr>
        <p:blipFill>
          <a:blip r:embed="rId6">
            <a:extLst>
              <a:ext uri="{28A0092B-C50C-407E-A947-70E740481C1C}">
                <a14:useLocalDpi xmlns:a14="http://schemas.microsoft.com/office/drawing/2010/main" val="0"/>
              </a:ext>
            </a:extLst>
          </a:blip>
          <a:stretch>
            <a:fillRect/>
          </a:stretch>
        </p:blipFill>
        <p:spPr>
          <a:xfrm>
            <a:off x="12398" y="3958098"/>
            <a:ext cx="4531888" cy="2839511"/>
          </a:xfrm>
        </p:spPr>
      </p:pic>
      <p:sp>
        <p:nvSpPr>
          <p:cNvPr id="9" name="Metin kutusu 8"/>
          <p:cNvSpPr txBox="1"/>
          <p:nvPr/>
        </p:nvSpPr>
        <p:spPr>
          <a:xfrm>
            <a:off x="4030824" y="2756913"/>
            <a:ext cx="1271237" cy="2215991"/>
          </a:xfrm>
          <a:prstGeom prst="rect">
            <a:avLst/>
          </a:prstGeom>
          <a:noFill/>
        </p:spPr>
        <p:txBody>
          <a:bodyPr wrap="square" rtlCol="0">
            <a:spAutoFit/>
          </a:bodyPr>
          <a:lstStyle/>
          <a:p>
            <a:r>
              <a:rPr lang="tr-TR" sz="13800" b="1" dirty="0">
                <a:solidFill>
                  <a:srgbClr val="FF0000"/>
                </a:solidFill>
              </a:rPr>
              <a:t>X</a:t>
            </a:r>
          </a:p>
        </p:txBody>
      </p:sp>
      <p:sp>
        <p:nvSpPr>
          <p:cNvPr id="8" name="Unvan 1">
            <a:extLst>
              <a:ext uri="{FF2B5EF4-FFF2-40B4-BE49-F238E27FC236}">
                <a16:creationId xmlns:a16="http://schemas.microsoft.com/office/drawing/2014/main" id="{21B45324-F3F8-47DC-ADCB-84781F3C57DD}"/>
              </a:ext>
            </a:extLst>
          </p:cNvPr>
          <p:cNvSpPr txBox="1">
            <a:spLocks/>
          </p:cNvSpPr>
          <p:nvPr/>
        </p:nvSpPr>
        <p:spPr>
          <a:xfrm>
            <a:off x="1" y="167589"/>
            <a:ext cx="9086808"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sz="2400" b="1" dirty="0">
                <a:solidFill>
                  <a:srgbClr val="FF0000"/>
                </a:solidFill>
              </a:rPr>
              <a:t>FAULTY NURSERY PRACTICES</a:t>
            </a:r>
          </a:p>
        </p:txBody>
      </p:sp>
    </p:spTree>
    <p:extLst>
      <p:ext uri="{BB962C8B-B14F-4D97-AF65-F5344CB8AC3E}">
        <p14:creationId xmlns:p14="http://schemas.microsoft.com/office/powerpoint/2010/main" val="2940856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7" descr="3-P4190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1777" y="1180926"/>
            <a:ext cx="4432223" cy="3324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IRRIGATION-AERATION</a:t>
            </a:r>
          </a:p>
        </p:txBody>
      </p:sp>
      <p:pic>
        <p:nvPicPr>
          <p:cNvPr id="6" name="Picture 4" descr="PIC_089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85" y="1180926"/>
            <a:ext cx="4708397" cy="3324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3"/>
          <p:cNvSpPr txBox="1">
            <a:spLocks noChangeArrowheads="1"/>
          </p:cNvSpPr>
          <p:nvPr/>
        </p:nvSpPr>
        <p:spPr>
          <a:xfrm>
            <a:off x="124692" y="4813846"/>
            <a:ext cx="8852040" cy="10628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en-US" altLang="tr-TR" sz="2400" dirty="0">
                <a:latin typeface="Arial" panose="020B0604020202020204" pitchFamily="34" charset="0"/>
                <a:cs typeface="Arial" panose="020B0604020202020204" pitchFamily="34" charset="0"/>
              </a:rPr>
              <a:t>Watering should generally be done in the mornings. The seedlings should go into the night dry.</a:t>
            </a:r>
            <a:endParaRPr lang="tr-TR" altLang="tr-T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978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sz="half" idx="1"/>
          </p:nvPr>
        </p:nvSpPr>
        <p:spPr>
          <a:xfrm>
            <a:off x="98516" y="707339"/>
            <a:ext cx="8988292" cy="374919"/>
          </a:xfrm>
        </p:spPr>
        <p:txBody>
          <a:bodyPr>
            <a:noAutofit/>
          </a:bodyPr>
          <a:lstStyle/>
          <a:p>
            <a:pPr eaLnBrk="1" hangingPunct="1"/>
            <a:r>
              <a:rPr lang="en-US" altLang="tr-TR" sz="1800" dirty="0">
                <a:latin typeface="Arial" panose="020B0604020202020204" pitchFamily="34" charset="0"/>
                <a:cs typeface="Arial" panose="020B0604020202020204" pitchFamily="34" charset="0"/>
              </a:rPr>
              <a:t>When the seedlings have 4 ears, weeds are removed from the nursery and thinning is carried out.</a:t>
            </a:r>
            <a:endParaRPr lang="tr-TR" altLang="tr-TR" sz="1800" dirty="0">
              <a:latin typeface="Arial" panose="020B0604020202020204" pitchFamily="34" charset="0"/>
              <a:cs typeface="Arial" panose="020B0604020202020204" pitchFamily="34" charset="0"/>
            </a:endParaRPr>
          </a:p>
        </p:txBody>
      </p:sp>
      <p:sp>
        <p:nvSpPr>
          <p:cNvPr id="6"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THINNING AND WEED REMOVAL</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747" y="1319961"/>
            <a:ext cx="8539829" cy="5419492"/>
          </a:xfrm>
          <a:prstGeom prst="rect">
            <a:avLst/>
          </a:prstGeom>
        </p:spPr>
      </p:pic>
    </p:spTree>
    <p:extLst>
      <p:ext uri="{BB962C8B-B14F-4D97-AF65-F5344CB8AC3E}">
        <p14:creationId xmlns:p14="http://schemas.microsoft.com/office/powerpoint/2010/main" val="3298912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COVER THROW-OFF</a:t>
            </a:r>
          </a:p>
        </p:txBody>
      </p:sp>
      <p:sp>
        <p:nvSpPr>
          <p:cNvPr id="6" name="Dikdörtgen 5"/>
          <p:cNvSpPr/>
          <p:nvPr/>
        </p:nvSpPr>
        <p:spPr>
          <a:xfrm>
            <a:off x="144966" y="751689"/>
            <a:ext cx="8941842" cy="707886"/>
          </a:xfrm>
          <a:prstGeom prst="rect">
            <a:avLst/>
          </a:prstGeom>
        </p:spPr>
        <p:txBody>
          <a:bodyPr wrap="square">
            <a:spAutoFit/>
          </a:bodyPr>
          <a:lstStyle/>
          <a:p>
            <a:pPr marL="342900" indent="-342900">
              <a:buFont typeface="Arial" panose="020B0604020202020204" pitchFamily="34" charset="0"/>
              <a:buChar char="•"/>
            </a:pPr>
            <a:r>
              <a:rPr lang="en-US" altLang="tr-TR" sz="2000" dirty="0">
                <a:latin typeface="Arial" panose="020B0604020202020204" pitchFamily="34" charset="0"/>
                <a:cs typeface="Arial" panose="020B0604020202020204" pitchFamily="34" charset="0"/>
              </a:rPr>
              <a:t>In areas with dense weeding and frequent seeding, thinning is followed by the application of topsoil fertilizer and irrigation.</a:t>
            </a:r>
            <a:endParaRPr lang="tr-TR" altLang="tr-TR" sz="2000" dirty="0">
              <a:latin typeface="Arial" panose="020B0604020202020204" pitchFamily="34" charset="0"/>
              <a:cs typeface="Arial" panose="020B0604020202020204" pitchFamily="34" charset="0"/>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71" y="1519841"/>
            <a:ext cx="8519754" cy="5338159"/>
          </a:xfrm>
          <a:prstGeom prst="rect">
            <a:avLst/>
          </a:prstGeom>
        </p:spPr>
      </p:pic>
    </p:spTree>
    <p:extLst>
      <p:ext uri="{BB962C8B-B14F-4D97-AF65-F5344CB8AC3E}">
        <p14:creationId xmlns:p14="http://schemas.microsoft.com/office/powerpoint/2010/main" val="2660757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sz="half" idx="1"/>
          </p:nvPr>
        </p:nvSpPr>
        <p:spPr>
          <a:xfrm>
            <a:off x="239696" y="843774"/>
            <a:ext cx="5237825" cy="5557490"/>
          </a:xfrm>
        </p:spPr>
        <p:txBody>
          <a:bodyPr>
            <a:noAutofit/>
          </a:bodyPr>
          <a:lstStyle/>
          <a:p>
            <a:pPr algn="just" eaLnBrk="1" hangingPunct="1">
              <a:lnSpc>
                <a:spcPct val="80000"/>
              </a:lnSpc>
            </a:pPr>
            <a:r>
              <a:rPr lang="en-US" altLang="tr-TR" sz="1400" dirty="0">
                <a:latin typeface="Arial" panose="020B0604020202020204" pitchFamily="34" charset="0"/>
                <a:cs typeface="Arial" panose="020B0604020202020204" pitchFamily="34" charset="0"/>
              </a:rPr>
              <a:t>Although 15-15-15 compound fertilizers are used when preparing the nursery, the fertilizer is washed away from the soil due to irrigation.</a:t>
            </a:r>
            <a:endParaRPr lang="tr-TR" altLang="tr-TR" sz="1400" dirty="0">
              <a:latin typeface="Arial" panose="020B0604020202020204" pitchFamily="34" charset="0"/>
              <a:cs typeface="Arial" panose="020B0604020202020204" pitchFamily="34" charset="0"/>
            </a:endParaRPr>
          </a:p>
          <a:p>
            <a:pPr algn="just" eaLnBrk="1" hangingPunct="1">
              <a:lnSpc>
                <a:spcPct val="80000"/>
              </a:lnSpc>
            </a:pPr>
            <a:r>
              <a:rPr lang="en-US" altLang="tr-TR" sz="1400" dirty="0">
                <a:latin typeface="Arial" panose="020B0604020202020204" pitchFamily="34" charset="0"/>
                <a:cs typeface="Arial" panose="020B0604020202020204" pitchFamily="34" charset="0"/>
              </a:rPr>
              <a:t>To promote strong root development in seedlings, fertilizers containing natural </a:t>
            </a:r>
            <a:r>
              <a:rPr lang="en-US" altLang="tr-TR" sz="1400" dirty="0" err="1">
                <a:latin typeface="Arial" panose="020B0604020202020204" pitchFamily="34" charset="0"/>
                <a:cs typeface="Arial" panose="020B0604020202020204" pitchFamily="34" charset="0"/>
              </a:rPr>
              <a:t>humic</a:t>
            </a:r>
            <a:r>
              <a:rPr lang="en-US" altLang="tr-TR" sz="1400" dirty="0">
                <a:latin typeface="Arial" panose="020B0604020202020204" pitchFamily="34" charset="0"/>
                <a:cs typeface="Arial" panose="020B0604020202020204" pitchFamily="34" charset="0"/>
              </a:rPr>
              <a:t> acid or fulvic acid with added nitrogen and phosphorus can be used immediately after sowing the seeds or one week later.</a:t>
            </a:r>
            <a:endParaRPr lang="tr-TR" altLang="tr-TR" sz="1400" dirty="0">
              <a:latin typeface="Arial" panose="020B0604020202020204" pitchFamily="34" charset="0"/>
              <a:cs typeface="Arial" panose="020B0604020202020204" pitchFamily="34" charset="0"/>
            </a:endParaRPr>
          </a:p>
          <a:p>
            <a:pPr algn="just">
              <a:lnSpc>
                <a:spcPct val="80000"/>
              </a:lnSpc>
            </a:pPr>
            <a:r>
              <a:rPr lang="en-US" altLang="tr-TR" sz="1400" dirty="0">
                <a:latin typeface="Arial" panose="020B0604020202020204" pitchFamily="34" charset="0"/>
                <a:cs typeface="Arial" panose="020B0604020202020204" pitchFamily="34" charset="0"/>
              </a:rPr>
              <a:t>When the seedlings have 6 leaves, dissolve 1-1.5 kg of compound fertilizer in lukewarm water for every 15 meters of seedlings, mix it with water, and apply it using a watering can with a sieve. Immediately afterward, water with clean water.</a:t>
            </a:r>
            <a:endParaRPr lang="tr-TR" altLang="tr-TR" sz="1400" dirty="0">
              <a:latin typeface="Arial" panose="020B0604020202020204" pitchFamily="34" charset="0"/>
              <a:cs typeface="Arial" panose="020B0604020202020204" pitchFamily="34" charset="0"/>
            </a:endParaRPr>
          </a:p>
          <a:p>
            <a:pPr algn="just">
              <a:lnSpc>
                <a:spcPct val="80000"/>
              </a:lnSpc>
            </a:pPr>
            <a:r>
              <a:rPr lang="en-US" altLang="tr-TR" sz="1400" dirty="0">
                <a:latin typeface="Arial" panose="020B0604020202020204" pitchFamily="34" charset="0"/>
                <a:cs typeface="Arial" panose="020B0604020202020204" pitchFamily="34" charset="0"/>
              </a:rPr>
              <a:t>Foliar fertilizers, readily available on the market, can be applied every 10 days when the seedlings reach 5 cm in height. They can be applied a maximum of 3 times.</a:t>
            </a:r>
            <a:endParaRPr lang="tr-TR" altLang="tr-TR" sz="1400" dirty="0">
              <a:latin typeface="Arial" panose="020B0604020202020204" pitchFamily="34" charset="0"/>
              <a:cs typeface="Arial" panose="020B0604020202020204" pitchFamily="34" charset="0"/>
            </a:endParaRPr>
          </a:p>
          <a:p>
            <a:pPr algn="just" eaLnBrk="1" hangingPunct="1">
              <a:lnSpc>
                <a:spcPct val="80000"/>
              </a:lnSpc>
            </a:pPr>
            <a:r>
              <a:rPr lang="en-US" altLang="tr-TR" sz="1400" dirty="0">
                <a:latin typeface="Arial" panose="020B0604020202020204" pitchFamily="34" charset="0"/>
                <a:cs typeface="Arial" panose="020B0604020202020204" pitchFamily="34" charset="0"/>
              </a:rPr>
              <a:t>In addition, 500 g of mixture/100 liters of water;</a:t>
            </a:r>
          </a:p>
          <a:p>
            <a:pPr marL="0" indent="0" algn="just" eaLnBrk="1" hangingPunct="1">
              <a:lnSpc>
                <a:spcPct val="80000"/>
              </a:lnSpc>
              <a:buNone/>
            </a:pPr>
            <a:r>
              <a:rPr lang="tr-TR" altLang="tr-TR" sz="1400" dirty="0">
                <a:latin typeface="Arial" panose="020B0604020202020204" pitchFamily="34" charset="0"/>
                <a:cs typeface="Arial" panose="020B0604020202020204" pitchFamily="34" charset="0"/>
              </a:rPr>
              <a:t>	</a:t>
            </a:r>
            <a:r>
              <a:rPr lang="en-US" altLang="tr-TR" sz="1400" dirty="0">
                <a:latin typeface="Arial" panose="020B0604020202020204" pitchFamily="34" charset="0"/>
                <a:cs typeface="Arial" panose="020B0604020202020204" pitchFamily="34" charset="0"/>
              </a:rPr>
              <a:t>130 g of ammonium sulfate (sugar)</a:t>
            </a:r>
          </a:p>
          <a:p>
            <a:pPr marL="0" indent="0" algn="just" eaLnBrk="1" hangingPunct="1">
              <a:lnSpc>
                <a:spcPct val="80000"/>
              </a:lnSpc>
              <a:buNone/>
            </a:pPr>
            <a:r>
              <a:rPr lang="tr-TR" altLang="tr-TR" sz="1400" dirty="0">
                <a:latin typeface="Arial" panose="020B0604020202020204" pitchFamily="34" charset="0"/>
                <a:cs typeface="Arial" panose="020B0604020202020204" pitchFamily="34" charset="0"/>
              </a:rPr>
              <a:t>	</a:t>
            </a:r>
            <a:r>
              <a:rPr lang="en-US" altLang="tr-TR" sz="1400" dirty="0">
                <a:latin typeface="Arial" panose="020B0604020202020204" pitchFamily="34" charset="0"/>
                <a:cs typeface="Arial" panose="020B0604020202020204" pitchFamily="34" charset="0"/>
              </a:rPr>
              <a:t>310 g of superphosphate</a:t>
            </a:r>
          </a:p>
          <a:p>
            <a:pPr marL="0" indent="0" algn="just" eaLnBrk="1" hangingPunct="1">
              <a:lnSpc>
                <a:spcPct val="80000"/>
              </a:lnSpc>
              <a:buNone/>
            </a:pPr>
            <a:r>
              <a:rPr lang="tr-TR" altLang="tr-TR" sz="1400" dirty="0">
                <a:latin typeface="Arial" panose="020B0604020202020204" pitchFamily="34" charset="0"/>
                <a:cs typeface="Arial" panose="020B0604020202020204" pitchFamily="34" charset="0"/>
              </a:rPr>
              <a:t>	</a:t>
            </a:r>
            <a:r>
              <a:rPr lang="en-US" altLang="tr-TR" sz="1400" dirty="0">
                <a:latin typeface="Arial" panose="020B0604020202020204" pitchFamily="34" charset="0"/>
                <a:cs typeface="Arial" panose="020B0604020202020204" pitchFamily="34" charset="0"/>
              </a:rPr>
              <a:t>50 g of potassium sulfate</a:t>
            </a:r>
          </a:p>
          <a:p>
            <a:pPr marL="0" indent="0" algn="just" eaLnBrk="1" hangingPunct="1">
              <a:lnSpc>
                <a:spcPct val="80000"/>
              </a:lnSpc>
              <a:buNone/>
            </a:pPr>
            <a:r>
              <a:rPr lang="tr-TR" altLang="tr-TR" sz="1400" dirty="0">
                <a:latin typeface="Arial" panose="020B0604020202020204" pitchFamily="34" charset="0"/>
                <a:cs typeface="Arial" panose="020B0604020202020204" pitchFamily="34" charset="0"/>
              </a:rPr>
              <a:t>	</a:t>
            </a:r>
            <a:r>
              <a:rPr lang="en-US" altLang="tr-TR" sz="1400" dirty="0">
                <a:latin typeface="Arial" panose="020B0604020202020204" pitchFamily="34" charset="0"/>
                <a:cs typeface="Arial" panose="020B0604020202020204" pitchFamily="34" charset="0"/>
              </a:rPr>
              <a:t>10 g of magnesium sulfate</a:t>
            </a:r>
          </a:p>
          <a:p>
            <a:pPr marL="0" indent="0" algn="just" eaLnBrk="1" hangingPunct="1">
              <a:lnSpc>
                <a:spcPct val="80000"/>
              </a:lnSpc>
              <a:buNone/>
            </a:pPr>
            <a:r>
              <a:rPr lang="tr-TR" altLang="tr-TR" sz="1400" dirty="0">
                <a:latin typeface="Arial" panose="020B0604020202020204" pitchFamily="34" charset="0"/>
                <a:cs typeface="Arial" panose="020B0604020202020204" pitchFamily="34" charset="0"/>
              </a:rPr>
              <a:t>	</a:t>
            </a:r>
            <a:r>
              <a:rPr lang="en-US" altLang="tr-TR" sz="1400" dirty="0">
                <a:latin typeface="Arial" panose="020B0604020202020204" pitchFamily="34" charset="0"/>
                <a:cs typeface="Arial" panose="020B0604020202020204" pitchFamily="34" charset="0"/>
              </a:rPr>
              <a:t>mixture is applied with a strainer bucket, followed </a:t>
            </a:r>
            <a:r>
              <a:rPr lang="tr-TR" altLang="tr-TR" sz="1400" dirty="0">
                <a:latin typeface="Arial" panose="020B0604020202020204" pitchFamily="34" charset="0"/>
                <a:cs typeface="Arial" panose="020B0604020202020204" pitchFamily="34" charset="0"/>
              </a:rPr>
              <a:t>  	</a:t>
            </a:r>
            <a:r>
              <a:rPr lang="en-US" altLang="tr-TR" sz="1400" dirty="0">
                <a:latin typeface="Arial" panose="020B0604020202020204" pitchFamily="34" charset="0"/>
                <a:cs typeface="Arial" panose="020B0604020202020204" pitchFamily="34" charset="0"/>
              </a:rPr>
              <a:t>by light watering.</a:t>
            </a:r>
            <a:endParaRPr lang="tr-TR" altLang="tr-TR" sz="1400" dirty="0">
              <a:latin typeface="Arial" panose="020B0604020202020204" pitchFamily="34" charset="0"/>
              <a:cs typeface="Arial" panose="020B0604020202020204" pitchFamily="34" charset="0"/>
            </a:endParaRPr>
          </a:p>
        </p:txBody>
      </p:sp>
      <p:pic>
        <p:nvPicPr>
          <p:cNvPr id="27652" name="Picture 6" descr="Resim 10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4901" y="3685750"/>
            <a:ext cx="3241907" cy="243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SEEDLING FEEDING</a:t>
            </a:r>
          </a:p>
        </p:txBody>
      </p:sp>
      <p:pic>
        <p:nvPicPr>
          <p:cNvPr id="7" name="Picture 4" descr="Görüntü 6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901" y="997570"/>
            <a:ext cx="3241907" cy="243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286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sz="half" idx="1"/>
          </p:nvPr>
        </p:nvSpPr>
        <p:spPr>
          <a:xfrm>
            <a:off x="9676" y="4767145"/>
            <a:ext cx="9077132" cy="897675"/>
          </a:xfrm>
        </p:spPr>
        <p:txBody>
          <a:bodyPr>
            <a:noAutofit/>
          </a:bodyPr>
          <a:lstStyle/>
          <a:p>
            <a:r>
              <a:rPr lang="en-US" altLang="tr-TR" sz="2400" dirty="0">
                <a:latin typeface="Arial" panose="020B0604020202020204" pitchFamily="34" charset="0"/>
                <a:cs typeface="Arial" panose="020B0604020202020204" pitchFamily="34" charset="0"/>
              </a:rPr>
              <a:t>For planting, mature seedlings that are 15 cm tall and have 4–5 leaves are pulled out by holding them by the ear-shaped leaves.</a:t>
            </a:r>
            <a:endParaRPr lang="tr-TR" altLang="tr-TR" sz="2400" dirty="0">
              <a:latin typeface="Arial" panose="020B0604020202020204" pitchFamily="34" charset="0"/>
              <a:cs typeface="Arial" panose="020B0604020202020204" pitchFamily="34" charset="0"/>
            </a:endParaRPr>
          </a:p>
        </p:txBody>
      </p:sp>
      <p:sp>
        <p:nvSpPr>
          <p:cNvPr id="6"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REMOVING THE SEEDLINGS</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6620" y="1402819"/>
            <a:ext cx="4505732" cy="2845795"/>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02819"/>
            <a:ext cx="4550438" cy="2845795"/>
          </a:xfrm>
          <a:prstGeom prst="rect">
            <a:avLst/>
          </a:prstGeom>
        </p:spPr>
      </p:pic>
    </p:spTree>
    <p:extLst>
      <p:ext uri="{BB962C8B-B14F-4D97-AF65-F5344CB8AC3E}">
        <p14:creationId xmlns:p14="http://schemas.microsoft.com/office/powerpoint/2010/main" val="1468463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 2"/>
          <p:cNvGrpSpPr/>
          <p:nvPr/>
        </p:nvGrpSpPr>
        <p:grpSpPr>
          <a:xfrm>
            <a:off x="0" y="2031369"/>
            <a:ext cx="4594546" cy="4340312"/>
            <a:chOff x="-784076" y="1594622"/>
            <a:chExt cx="4584202" cy="4362968"/>
          </a:xfrm>
        </p:grpSpPr>
        <p:pic>
          <p:nvPicPr>
            <p:cNvPr id="28677" name="Picture 9" descr="4-1-P21400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076" y="1594623"/>
              <a:ext cx="1803993" cy="436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9917" y="1594622"/>
              <a:ext cx="2780209" cy="4362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 name="Grup 4"/>
          <p:cNvGrpSpPr/>
          <p:nvPr/>
        </p:nvGrpSpPr>
        <p:grpSpPr>
          <a:xfrm>
            <a:off x="4634582" y="2031015"/>
            <a:ext cx="4509418" cy="4340311"/>
            <a:chOff x="5560877" y="1594622"/>
            <a:chExt cx="4383688" cy="4294956"/>
          </a:xfrm>
        </p:grpSpPr>
        <p:pic>
          <p:nvPicPr>
            <p:cNvPr id="28678" name="Picture 10" descr="5-1-P21400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0877" y="1594622"/>
              <a:ext cx="1706052" cy="4294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si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6929" y="1594622"/>
              <a:ext cx="2677636" cy="4294956"/>
            </a:xfrm>
            <a:prstGeom prst="rect">
              <a:avLst/>
            </a:prstGeom>
          </p:spPr>
        </p:pic>
      </p:grpSp>
      <p:sp>
        <p:nvSpPr>
          <p:cNvPr id="8"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TOBACCO SEEDLING</a:t>
            </a:r>
          </a:p>
        </p:txBody>
      </p:sp>
      <p:sp>
        <p:nvSpPr>
          <p:cNvPr id="10" name="Metin kutusu 9">
            <a:extLst>
              <a:ext uri="{FF2B5EF4-FFF2-40B4-BE49-F238E27FC236}">
                <a16:creationId xmlns:a16="http://schemas.microsoft.com/office/drawing/2014/main" id="{D6E9713D-FF08-4050-A641-53CC750A45B4}"/>
              </a:ext>
            </a:extLst>
          </p:cNvPr>
          <p:cNvSpPr txBox="1"/>
          <p:nvPr/>
        </p:nvSpPr>
        <p:spPr>
          <a:xfrm>
            <a:off x="247135" y="962495"/>
            <a:ext cx="8839673"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Before planting, tobacco seedlings of the same size and free from disease and pest risk should be selected.</a:t>
            </a:r>
            <a:endParaRPr lang="tr-TR" dirty="0">
              <a:latin typeface="Arial" panose="020B0604020202020204" pitchFamily="34" charset="0"/>
              <a:cs typeface="Arial" panose="020B0604020202020204" pitchFamily="34" charset="0"/>
            </a:endParaRPr>
          </a:p>
        </p:txBody>
      </p:sp>
      <p:sp>
        <p:nvSpPr>
          <p:cNvPr id="11" name="Metin kutusu 10">
            <a:extLst>
              <a:ext uri="{FF2B5EF4-FFF2-40B4-BE49-F238E27FC236}">
                <a16:creationId xmlns:a16="http://schemas.microsoft.com/office/drawing/2014/main" id="{F768B590-78F6-4A64-92E5-333D116E2879}"/>
              </a:ext>
            </a:extLst>
          </p:cNvPr>
          <p:cNvSpPr txBox="1"/>
          <p:nvPr/>
        </p:nvSpPr>
        <p:spPr>
          <a:xfrm>
            <a:off x="1158535" y="1635077"/>
            <a:ext cx="1930894" cy="369332"/>
          </a:xfrm>
          <a:prstGeom prst="rect">
            <a:avLst/>
          </a:prstGeom>
          <a:noFill/>
        </p:spPr>
        <p:txBody>
          <a:bodyPr wrap="square">
            <a:spAutoFit/>
          </a:bodyPr>
          <a:lstStyle/>
          <a:p>
            <a:r>
              <a:rPr lang="tr-TR" dirty="0" err="1"/>
              <a:t>Ideal</a:t>
            </a:r>
            <a:r>
              <a:rPr lang="tr-TR" dirty="0"/>
              <a:t> </a:t>
            </a:r>
            <a:r>
              <a:rPr lang="tr-TR" dirty="0" err="1"/>
              <a:t>seed</a:t>
            </a:r>
            <a:r>
              <a:rPr lang="tr-TR" dirty="0"/>
              <a:t> </a:t>
            </a:r>
            <a:r>
              <a:rPr lang="tr-TR" dirty="0" err="1"/>
              <a:t>density</a:t>
            </a:r>
            <a:endParaRPr lang="tr-TR" dirty="0"/>
          </a:p>
        </p:txBody>
      </p:sp>
      <p:sp>
        <p:nvSpPr>
          <p:cNvPr id="13" name="Metin kutusu 12">
            <a:extLst>
              <a:ext uri="{FF2B5EF4-FFF2-40B4-BE49-F238E27FC236}">
                <a16:creationId xmlns:a16="http://schemas.microsoft.com/office/drawing/2014/main" id="{E82FBB6A-D7B5-488F-A17C-403F2B353E99}"/>
              </a:ext>
            </a:extLst>
          </p:cNvPr>
          <p:cNvSpPr txBox="1"/>
          <p:nvPr/>
        </p:nvSpPr>
        <p:spPr>
          <a:xfrm>
            <a:off x="6196615" y="1635077"/>
            <a:ext cx="1930894" cy="369332"/>
          </a:xfrm>
          <a:prstGeom prst="rect">
            <a:avLst/>
          </a:prstGeom>
          <a:noFill/>
        </p:spPr>
        <p:txBody>
          <a:bodyPr wrap="square">
            <a:spAutoFit/>
          </a:bodyPr>
          <a:lstStyle/>
          <a:p>
            <a:r>
              <a:rPr lang="tr-TR" dirty="0"/>
              <a:t>High </a:t>
            </a:r>
            <a:r>
              <a:rPr lang="tr-TR" dirty="0" err="1"/>
              <a:t>seed</a:t>
            </a:r>
            <a:r>
              <a:rPr lang="tr-TR" dirty="0"/>
              <a:t> </a:t>
            </a:r>
            <a:r>
              <a:rPr lang="tr-TR" dirty="0" err="1"/>
              <a:t>density</a:t>
            </a:r>
            <a:endParaRPr lang="tr-TR" dirty="0"/>
          </a:p>
        </p:txBody>
      </p:sp>
    </p:spTree>
    <p:extLst>
      <p:ext uri="{BB962C8B-B14F-4D97-AF65-F5344CB8AC3E}">
        <p14:creationId xmlns:p14="http://schemas.microsoft.com/office/powerpoint/2010/main" val="4070536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DISEASES AND PESTS</a:t>
            </a:r>
          </a:p>
        </p:txBody>
      </p:sp>
      <p:pic>
        <p:nvPicPr>
          <p:cNvPr id="5" name="Resim 4">
            <a:extLst>
              <a:ext uri="{FF2B5EF4-FFF2-40B4-BE49-F238E27FC236}">
                <a16:creationId xmlns:a16="http://schemas.microsoft.com/office/drawing/2014/main" id="{46DBB14B-24DB-4302-A56C-D2F2A6578D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623" y="833505"/>
            <a:ext cx="8444753" cy="5970705"/>
          </a:xfrm>
          <a:prstGeom prst="rect">
            <a:avLst/>
          </a:prstGeom>
        </p:spPr>
      </p:pic>
    </p:spTree>
    <p:extLst>
      <p:ext uri="{BB962C8B-B14F-4D97-AF65-F5344CB8AC3E}">
        <p14:creationId xmlns:p14="http://schemas.microsoft.com/office/powerpoint/2010/main" val="3979653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C:\Users\BTKMetin-Hp\Desktop\Tütün Mildiyösü (maviküf)-Peronospora tabacina  (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80889"/>
            <a:ext cx="9145634" cy="5716021"/>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p:cNvSpPr txBox="1"/>
          <p:nvPr/>
        </p:nvSpPr>
        <p:spPr>
          <a:xfrm>
            <a:off x="0" y="6200518"/>
            <a:ext cx="9144001"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altLang="tr-TR" dirty="0">
                <a:latin typeface="Arial" panose="020B0604020202020204" pitchFamily="34" charset="0"/>
                <a:cs typeface="Arial" panose="020B0604020202020204" pitchFamily="34" charset="0"/>
              </a:rPr>
              <a:t>The optimal temperature for disease development is 18–24 °C, and the disease will develop if the weather is cloudy, rainy, and humid.</a:t>
            </a:r>
            <a:endParaRPr lang="tr-TR" dirty="0">
              <a:latin typeface="Arial" panose="020B0604020202020204" pitchFamily="34" charset="0"/>
              <a:cs typeface="Arial" panose="020B0604020202020204" pitchFamily="34" charset="0"/>
            </a:endParaRPr>
          </a:p>
        </p:txBody>
      </p:sp>
      <p:sp>
        <p:nvSpPr>
          <p:cNvPr id="3" name="Unvan 2"/>
          <p:cNvSpPr>
            <a:spLocks noGrp="1"/>
          </p:cNvSpPr>
          <p:nvPr>
            <p:ph type="title"/>
          </p:nvPr>
        </p:nvSpPr>
        <p:spPr/>
        <p:txBody>
          <a:bodyPr/>
          <a:lstStyle/>
          <a:p>
            <a:r>
              <a:rPr lang="tr-TR" dirty="0"/>
              <a:t>                                                        </a:t>
            </a:r>
          </a:p>
        </p:txBody>
      </p:sp>
      <p:sp>
        <p:nvSpPr>
          <p:cNvPr id="7" name="Başlık 1"/>
          <p:cNvSpPr txBox="1">
            <a:spLocks/>
          </p:cNvSpPr>
          <p:nvPr/>
        </p:nvSpPr>
        <p:spPr>
          <a:xfrm>
            <a:off x="0" y="69660"/>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9" name="Metin kutusu 8"/>
          <p:cNvSpPr txBox="1"/>
          <p:nvPr/>
        </p:nvSpPr>
        <p:spPr>
          <a:xfrm>
            <a:off x="1812189" y="645011"/>
            <a:ext cx="2177920" cy="369332"/>
          </a:xfrm>
          <a:prstGeom prst="rect">
            <a:avLst/>
          </a:prstGeom>
          <a:noFill/>
        </p:spPr>
        <p:txBody>
          <a:bodyPr wrap="square" rtlCol="0">
            <a:spAutoFit/>
          </a:bodyPr>
          <a:lstStyle/>
          <a:p>
            <a:pPr algn="ctr"/>
            <a:r>
              <a:rPr lang="tr-TR" b="1" dirty="0">
                <a:solidFill>
                  <a:srgbClr val="FF0000"/>
                </a:solidFill>
                <a:latin typeface="Arial" panose="020B0604020202020204" pitchFamily="34" charset="0"/>
                <a:cs typeface="Arial" panose="020B0604020202020204" pitchFamily="34" charset="0"/>
              </a:rPr>
              <a:t>FIELD PERIOD</a:t>
            </a:r>
          </a:p>
        </p:txBody>
      </p:sp>
      <p:sp>
        <p:nvSpPr>
          <p:cNvPr id="10" name="Metin kutusu 9">
            <a:extLst>
              <a:ext uri="{FF2B5EF4-FFF2-40B4-BE49-F238E27FC236}">
                <a16:creationId xmlns:a16="http://schemas.microsoft.com/office/drawing/2014/main" id="{37A9CAF4-E97C-4FEF-B685-48C802833452}"/>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9008114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C:\Users\BTKMetin-Hp\Desktop\Tütün Mildiyösü (maviküf)-Peronospora tabacina  (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1" y="920073"/>
            <a:ext cx="5327422" cy="3329639"/>
          </a:xfrm>
          <a:prstGeom prst="rect">
            <a:avLst/>
          </a:prstGeom>
          <a:noFill/>
          <a:extLst>
            <a:ext uri="{909E8E84-426E-40DD-AFC4-6F175D3DCCD1}">
              <a14:hiddenFill xmlns:a14="http://schemas.microsoft.com/office/drawing/2010/main">
                <a:solidFill>
                  <a:srgbClr val="FFFFFF"/>
                </a:solidFill>
              </a14:hiddenFill>
            </a:ext>
          </a:extLst>
        </p:spPr>
      </p:pic>
      <p:sp>
        <p:nvSpPr>
          <p:cNvPr id="5" name="Unvan 4"/>
          <p:cNvSpPr>
            <a:spLocks noGrp="1"/>
          </p:cNvSpPr>
          <p:nvPr>
            <p:ph type="title"/>
          </p:nvPr>
        </p:nvSpPr>
        <p:spPr/>
        <p:txBody>
          <a:bodyPr/>
          <a:lstStyle/>
          <a:p>
            <a:r>
              <a:rPr lang="tr-TR" dirty="0"/>
              <a:t>                                                    </a:t>
            </a: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319770" y="2028795"/>
            <a:ext cx="5937927" cy="3720482"/>
          </a:xfrm>
          <a:prstGeom prst="rect">
            <a:avLst/>
          </a:prstGeom>
        </p:spPr>
      </p:pic>
      <p:sp>
        <p:nvSpPr>
          <p:cNvPr id="3" name="Dikdörtgen 2"/>
          <p:cNvSpPr/>
          <p:nvPr/>
        </p:nvSpPr>
        <p:spPr>
          <a:xfrm>
            <a:off x="79479" y="4734286"/>
            <a:ext cx="5243682" cy="1785104"/>
          </a:xfrm>
          <a:prstGeom prst="rect">
            <a:avLst/>
          </a:prstGeom>
        </p:spPr>
        <p:txBody>
          <a:bodyPr wrap="square">
            <a:spAutoFit/>
          </a:bodyPr>
          <a:lstStyle/>
          <a:p>
            <a:pPr marL="342900" indent="-342900" algn="just">
              <a:buFont typeface="Wingdings" panose="05000000000000000000" pitchFamily="2" charset="2"/>
              <a:buChar char="Ø"/>
            </a:pPr>
            <a:r>
              <a:rPr lang="en-US" altLang="tr-TR" dirty="0">
                <a:latin typeface="Arial" panose="020B0604020202020204" pitchFamily="34" charset="0"/>
                <a:cs typeface="Arial" panose="020B0604020202020204" pitchFamily="34" charset="0"/>
              </a:rPr>
              <a:t>The most common symptom of the disease is the formation of bluish-gray or dirty white spots on the underside of the leaves.</a:t>
            </a:r>
            <a:endParaRPr lang="tr-TR" altLang="tr-TR"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endParaRPr lang="tr-TR" altLang="tr-TR"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Ø"/>
            </a:pPr>
            <a:r>
              <a:rPr lang="en-US" dirty="0">
                <a:latin typeface="Arial" panose="020B0604020202020204" pitchFamily="34" charset="0"/>
                <a:cs typeface="Arial" panose="020B0604020202020204" pitchFamily="34" charset="0"/>
              </a:rPr>
              <a:t>Preventive spraying should be done before rainy, cloudy and warm weather conditions.</a:t>
            </a:r>
            <a:endParaRPr lang="tr-TR" altLang="tr-TR" dirty="0">
              <a:latin typeface="Arial" panose="020B0604020202020204" pitchFamily="34" charset="0"/>
              <a:cs typeface="Arial" panose="020B0604020202020204" pitchFamily="34" charset="0"/>
            </a:endParaRPr>
          </a:p>
        </p:txBody>
      </p:sp>
      <p:sp>
        <p:nvSpPr>
          <p:cNvPr id="7" name="Başlık 1">
            <a:extLst>
              <a:ext uri="{FF2B5EF4-FFF2-40B4-BE49-F238E27FC236}">
                <a16:creationId xmlns:a16="http://schemas.microsoft.com/office/drawing/2014/main" id="{99C58913-DA71-4477-9A4A-7282241E77F9}"/>
              </a:ext>
            </a:extLst>
          </p:cNvPr>
          <p:cNvSpPr txBox="1">
            <a:spLocks/>
          </p:cNvSpPr>
          <p:nvPr/>
        </p:nvSpPr>
        <p:spPr>
          <a:xfrm>
            <a:off x="0" y="84278"/>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8" name="Metin kutusu 7">
            <a:extLst>
              <a:ext uri="{FF2B5EF4-FFF2-40B4-BE49-F238E27FC236}">
                <a16:creationId xmlns:a16="http://schemas.microsoft.com/office/drawing/2014/main" id="{55AA59D1-7F40-4173-B6C7-785CDD5AE675}"/>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26921402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54150"/>
            <a:ext cx="9144000" cy="5715001"/>
          </a:xfrm>
          <a:prstGeom prst="rect">
            <a:avLst/>
          </a:prstGeom>
        </p:spPr>
      </p:pic>
      <p:sp>
        <p:nvSpPr>
          <p:cNvPr id="9" name="Metin kutusu 8"/>
          <p:cNvSpPr txBox="1"/>
          <p:nvPr/>
        </p:nvSpPr>
        <p:spPr>
          <a:xfrm>
            <a:off x="0" y="787136"/>
            <a:ext cx="9144000"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tr-TR" b="1" dirty="0">
                <a:latin typeface="Arial" panose="020B0604020202020204" pitchFamily="34" charset="0"/>
                <a:cs typeface="Arial" panose="020B0604020202020204" pitchFamily="34" charset="0"/>
              </a:rPr>
              <a:t>If weather conditions are favorable, the fungus will spread and cause outbreaks.</a:t>
            </a:r>
            <a:endParaRPr lang="tr-TR" altLang="tr-TR" b="1" dirty="0">
              <a:latin typeface="Arial" panose="020B0604020202020204" pitchFamily="34" charset="0"/>
              <a:cs typeface="Arial" panose="020B0604020202020204" pitchFamily="34" charset="0"/>
            </a:endParaRPr>
          </a:p>
        </p:txBody>
      </p:sp>
      <p:sp>
        <p:nvSpPr>
          <p:cNvPr id="6" name="Başlık 1">
            <a:extLst>
              <a:ext uri="{FF2B5EF4-FFF2-40B4-BE49-F238E27FC236}">
                <a16:creationId xmlns:a16="http://schemas.microsoft.com/office/drawing/2014/main" id="{65913F32-1161-4157-A2A7-9784DDF15ED0}"/>
              </a:ext>
            </a:extLst>
          </p:cNvPr>
          <p:cNvSpPr txBox="1">
            <a:spLocks/>
          </p:cNvSpPr>
          <p:nvPr/>
        </p:nvSpPr>
        <p:spPr>
          <a:xfrm>
            <a:off x="0" y="84278"/>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7" name="Metin kutusu 6">
            <a:extLst>
              <a:ext uri="{FF2B5EF4-FFF2-40B4-BE49-F238E27FC236}">
                <a16:creationId xmlns:a16="http://schemas.microsoft.com/office/drawing/2014/main" id="{48B7A7BA-6896-4EC1-A9B6-1E48380ECF55}"/>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1122042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6" y="1120257"/>
            <a:ext cx="9157496" cy="5737743"/>
          </a:xfrm>
          <a:prstGeom prst="rect">
            <a:avLst/>
          </a:prstGeom>
        </p:spPr>
      </p:pic>
      <p:sp>
        <p:nvSpPr>
          <p:cNvPr id="5" name="Metin kutusu 4"/>
          <p:cNvSpPr txBox="1"/>
          <p:nvPr/>
        </p:nvSpPr>
        <p:spPr>
          <a:xfrm>
            <a:off x="0" y="824753"/>
            <a:ext cx="9144000" cy="92333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just"/>
            <a:r>
              <a:rPr lang="en-US" altLang="tr-TR" dirty="0">
                <a:latin typeface="Arial" panose="020B0604020202020204" pitchFamily="34" charset="0"/>
                <a:cs typeface="Arial" panose="020B0604020202020204" pitchFamily="34" charset="0"/>
              </a:rPr>
              <a:t>It is observed more intensely in our region after the June rains. In addition, the disease environment is also ready in plots using sprinkler irrigation systems. It is a devastating disease.</a:t>
            </a:r>
            <a:endParaRPr lang="tr-TR" altLang="tr-TR" dirty="0">
              <a:latin typeface="Arial" panose="020B0604020202020204" pitchFamily="34" charset="0"/>
              <a:cs typeface="Arial" panose="020B0604020202020204" pitchFamily="34" charset="0"/>
            </a:endParaRPr>
          </a:p>
        </p:txBody>
      </p:sp>
      <p:sp>
        <p:nvSpPr>
          <p:cNvPr id="6" name="Başlık 1">
            <a:extLst>
              <a:ext uri="{FF2B5EF4-FFF2-40B4-BE49-F238E27FC236}">
                <a16:creationId xmlns:a16="http://schemas.microsoft.com/office/drawing/2014/main" id="{777BEAA2-CF14-4A09-A520-C4A59844360A}"/>
              </a:ext>
            </a:extLst>
          </p:cNvPr>
          <p:cNvSpPr txBox="1">
            <a:spLocks/>
          </p:cNvSpPr>
          <p:nvPr/>
        </p:nvSpPr>
        <p:spPr>
          <a:xfrm>
            <a:off x="0" y="84278"/>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7" name="Metin kutusu 6">
            <a:extLst>
              <a:ext uri="{FF2B5EF4-FFF2-40B4-BE49-F238E27FC236}">
                <a16:creationId xmlns:a16="http://schemas.microsoft.com/office/drawing/2014/main" id="{9A44D97F-F776-46E1-AC36-8AFEC5991A36}"/>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37741134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16" y="2611120"/>
            <a:ext cx="5915782" cy="3706607"/>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151380" y="2363915"/>
            <a:ext cx="4861557" cy="3046070"/>
          </a:xfrm>
          <a:prstGeom prst="rect">
            <a:avLst/>
          </a:prstGeom>
        </p:spPr>
      </p:pic>
      <p:sp>
        <p:nvSpPr>
          <p:cNvPr id="5" name="Metin kutusu 4"/>
          <p:cNvSpPr txBox="1"/>
          <p:nvPr/>
        </p:nvSpPr>
        <p:spPr>
          <a:xfrm>
            <a:off x="1022017" y="1621103"/>
            <a:ext cx="4025379" cy="584775"/>
          </a:xfrm>
          <a:prstGeom prst="rect">
            <a:avLst/>
          </a:prstGeom>
          <a:noFill/>
        </p:spPr>
        <p:txBody>
          <a:bodyPr wrap="square" rtlCol="0">
            <a:spAutoFit/>
          </a:bodyPr>
          <a:lstStyle/>
          <a:p>
            <a:pPr algn="ctr"/>
            <a:r>
              <a:rPr lang="tr-TR" sz="3200" dirty="0" err="1">
                <a:latin typeface="Arial" panose="020B0604020202020204" pitchFamily="34" charset="0"/>
                <a:cs typeface="Arial" panose="020B0604020202020204" pitchFamily="34" charset="0"/>
              </a:rPr>
              <a:t>Diseased</a:t>
            </a:r>
            <a:r>
              <a:rPr lang="tr-TR" sz="3200" dirty="0">
                <a:latin typeface="Arial" panose="020B0604020202020204" pitchFamily="34" charset="0"/>
                <a:cs typeface="Arial" panose="020B0604020202020204" pitchFamily="34" charset="0"/>
              </a:rPr>
              <a:t> </a:t>
            </a:r>
            <a:r>
              <a:rPr lang="tr-TR" sz="3200" dirty="0" err="1">
                <a:latin typeface="Arial" panose="020B0604020202020204" pitchFamily="34" charset="0"/>
                <a:cs typeface="Arial" panose="020B0604020202020204" pitchFamily="34" charset="0"/>
              </a:rPr>
              <a:t>Leaves</a:t>
            </a:r>
            <a:endParaRPr lang="tr-TR" sz="3200" dirty="0">
              <a:latin typeface="Arial" panose="020B0604020202020204" pitchFamily="34" charset="0"/>
              <a:cs typeface="Arial" panose="020B0604020202020204" pitchFamily="34" charset="0"/>
            </a:endParaRPr>
          </a:p>
        </p:txBody>
      </p:sp>
      <p:sp>
        <p:nvSpPr>
          <p:cNvPr id="6" name="Başlık 1">
            <a:extLst>
              <a:ext uri="{FF2B5EF4-FFF2-40B4-BE49-F238E27FC236}">
                <a16:creationId xmlns:a16="http://schemas.microsoft.com/office/drawing/2014/main" id="{B16C593D-3486-472B-B809-A6E6D1A66451}"/>
              </a:ext>
            </a:extLst>
          </p:cNvPr>
          <p:cNvSpPr txBox="1">
            <a:spLocks/>
          </p:cNvSpPr>
          <p:nvPr/>
        </p:nvSpPr>
        <p:spPr>
          <a:xfrm>
            <a:off x="0" y="84278"/>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7" name="Metin kutusu 6">
            <a:extLst>
              <a:ext uri="{FF2B5EF4-FFF2-40B4-BE49-F238E27FC236}">
                <a16:creationId xmlns:a16="http://schemas.microsoft.com/office/drawing/2014/main" id="{8647DAE9-B6C2-4111-82F5-4CE92B66D20C}"/>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905395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5182" y="737367"/>
            <a:ext cx="4535727" cy="2837664"/>
          </a:xfrm>
          <a:prstGeom prst="rect">
            <a:avLst/>
          </a:prstGeom>
        </p:spPr>
      </p:pic>
      <p:sp>
        <p:nvSpPr>
          <p:cNvPr id="2" name="Dikdörtgen 1"/>
          <p:cNvSpPr/>
          <p:nvPr/>
        </p:nvSpPr>
        <p:spPr>
          <a:xfrm>
            <a:off x="4599709" y="3706077"/>
            <a:ext cx="4530436" cy="2899255"/>
          </a:xfrm>
          <a:prstGeom prst="rect">
            <a:avLst/>
          </a:prstGeom>
        </p:spPr>
        <p:txBody>
          <a:bodyPr wrap="square">
            <a:spAutoFit/>
          </a:bodyPr>
          <a:lstStyle/>
          <a:p>
            <a:pPr>
              <a:lnSpc>
                <a:spcPct val="80000"/>
              </a:lnSpc>
            </a:pPr>
            <a:r>
              <a:rPr lang="en-US" altLang="tr-TR" sz="2000" dirty="0">
                <a:latin typeface="Arial" panose="020B0604020202020204" pitchFamily="34" charset="0"/>
                <a:cs typeface="Arial" panose="020B0604020202020204" pitchFamily="34" charset="0"/>
              </a:rPr>
              <a:t>Disease is inevitable when the temperature is between 18-24 ºC and the humidity is 80%.</a:t>
            </a:r>
          </a:p>
          <a:p>
            <a:pPr>
              <a:lnSpc>
                <a:spcPct val="80000"/>
              </a:lnSpc>
            </a:pPr>
            <a:endParaRPr lang="en-US" altLang="tr-TR" sz="2000" dirty="0">
              <a:latin typeface="Arial" panose="020B0604020202020204" pitchFamily="34" charset="0"/>
              <a:cs typeface="Arial" panose="020B0604020202020204" pitchFamily="34" charset="0"/>
            </a:endParaRPr>
          </a:p>
          <a:p>
            <a:pPr>
              <a:lnSpc>
                <a:spcPct val="80000"/>
              </a:lnSpc>
            </a:pPr>
            <a:r>
              <a:rPr lang="en-US" altLang="tr-TR" sz="2000" dirty="0">
                <a:latin typeface="Arial" panose="020B0604020202020204" pitchFamily="34" charset="0"/>
                <a:cs typeface="Arial" panose="020B0604020202020204" pitchFamily="34" charset="0"/>
              </a:rPr>
              <a:t>Care should be taken in rainy, cloudy and warm weather.</a:t>
            </a:r>
          </a:p>
          <a:p>
            <a:pPr>
              <a:lnSpc>
                <a:spcPct val="80000"/>
              </a:lnSpc>
            </a:pPr>
            <a:endParaRPr lang="en-US" altLang="tr-TR" sz="2000" dirty="0">
              <a:latin typeface="Arial" panose="020B0604020202020204" pitchFamily="34" charset="0"/>
              <a:cs typeface="Arial" panose="020B0604020202020204" pitchFamily="34" charset="0"/>
            </a:endParaRPr>
          </a:p>
          <a:p>
            <a:pPr>
              <a:lnSpc>
                <a:spcPct val="80000"/>
              </a:lnSpc>
            </a:pPr>
            <a:r>
              <a:rPr lang="en-US" altLang="tr-TR" sz="2000" dirty="0">
                <a:latin typeface="Arial" panose="020B0604020202020204" pitchFamily="34" charset="0"/>
                <a:cs typeface="Arial" panose="020B0604020202020204" pitchFamily="34" charset="0"/>
              </a:rPr>
              <a:t>Attention should be paid to ventilation.</a:t>
            </a:r>
          </a:p>
          <a:p>
            <a:pPr>
              <a:lnSpc>
                <a:spcPct val="80000"/>
              </a:lnSpc>
            </a:pPr>
            <a:r>
              <a:rPr lang="en-US" altLang="tr-TR" sz="2000" dirty="0">
                <a:latin typeface="Arial" panose="020B0604020202020204" pitchFamily="34" charset="0"/>
                <a:cs typeface="Arial" panose="020B0604020202020204" pitchFamily="34" charset="0"/>
              </a:rPr>
              <a:t>Seedling beds should not be longer than 15 meters.</a:t>
            </a:r>
          </a:p>
          <a:p>
            <a:pPr>
              <a:lnSpc>
                <a:spcPct val="80000"/>
              </a:lnSpc>
            </a:pPr>
            <a:r>
              <a:rPr lang="en-US" altLang="tr-TR" sz="2000" dirty="0">
                <a:latin typeface="Arial" panose="020B0604020202020204" pitchFamily="34" charset="0"/>
                <a:cs typeface="Arial" panose="020B0604020202020204" pitchFamily="34" charset="0"/>
              </a:rPr>
              <a:t>Dense planting should be avoided.</a:t>
            </a:r>
            <a:endParaRPr lang="tr-TR" altLang="tr-TR" sz="2000" dirty="0">
              <a:latin typeface="Arial" panose="020B0604020202020204" pitchFamily="34" charset="0"/>
              <a:cs typeface="Arial" panose="020B0604020202020204" pitchFamily="34" charset="0"/>
            </a:endParaRPr>
          </a:p>
        </p:txBody>
      </p:sp>
      <p:sp>
        <p:nvSpPr>
          <p:cNvPr id="10" name="Metin kutusu 9"/>
          <p:cNvSpPr txBox="1"/>
          <p:nvPr/>
        </p:nvSpPr>
        <p:spPr>
          <a:xfrm>
            <a:off x="50776" y="3757167"/>
            <a:ext cx="4432351" cy="224676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Seedling Stage: Conditions during the seedling stage are favorable for the disease. Diseased seedlings are yellower than healthy ones. The tip of the seedling leaf curls downwards. There is a gray-blue mold layer under the yellowing on the leaf.</a:t>
            </a:r>
            <a:endParaRPr lang="tr-TR" sz="2000" dirty="0">
              <a:latin typeface="Arial" panose="020B0604020202020204" pitchFamily="34" charset="0"/>
              <a:cs typeface="Arial" panose="020B0604020202020204" pitchFamily="34" charset="0"/>
            </a:endParaRPr>
          </a:p>
        </p:txBody>
      </p:sp>
      <p:sp>
        <p:nvSpPr>
          <p:cNvPr id="8" name="Oval 7"/>
          <p:cNvSpPr/>
          <p:nvPr/>
        </p:nvSpPr>
        <p:spPr>
          <a:xfrm>
            <a:off x="3420636" y="1308394"/>
            <a:ext cx="1784818" cy="1695609"/>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Başlık 1">
            <a:extLst>
              <a:ext uri="{FF2B5EF4-FFF2-40B4-BE49-F238E27FC236}">
                <a16:creationId xmlns:a16="http://schemas.microsoft.com/office/drawing/2014/main" id="{8CC82FC1-99D2-4099-8DD6-C7BE6F228896}"/>
              </a:ext>
            </a:extLst>
          </p:cNvPr>
          <p:cNvSpPr txBox="1">
            <a:spLocks/>
          </p:cNvSpPr>
          <p:nvPr/>
        </p:nvSpPr>
        <p:spPr>
          <a:xfrm>
            <a:off x="0" y="84278"/>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9" name="Metin kutusu 8">
            <a:extLst>
              <a:ext uri="{FF2B5EF4-FFF2-40B4-BE49-F238E27FC236}">
                <a16:creationId xmlns:a16="http://schemas.microsoft.com/office/drawing/2014/main" id="{AE77FBC6-9D5C-4D88-950E-93B71C11E4DF}"/>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4839911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 calcmode="lin" valueType="num">
                                      <p:cBhvr>
                                        <p:cTn id="9" dur="2000" fill="hold"/>
                                        <p:tgtEl>
                                          <p:spTgt spid="8"/>
                                        </p:tgtEl>
                                        <p:attrNameLst>
                                          <p:attrName>style.rotation</p:attrName>
                                        </p:attrNameLst>
                                      </p:cBhvr>
                                      <p:tavLst>
                                        <p:tav tm="0">
                                          <p:val>
                                            <p:fltVal val="90"/>
                                          </p:val>
                                        </p:tav>
                                        <p:tav tm="100000">
                                          <p:val>
                                            <p:fltVal val="0"/>
                                          </p:val>
                                        </p:tav>
                                      </p:tavLst>
                                    </p:anim>
                                    <p:animEffect transition="in" filter="fade">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0" y="1370882"/>
            <a:ext cx="9144000" cy="2246769"/>
          </a:xfrm>
          <a:prstGeom prst="rect">
            <a:avLst/>
          </a:prstGeom>
        </p:spPr>
        <p:txBody>
          <a:bodyPr wrap="square">
            <a:spAutoFit/>
          </a:bodyPr>
          <a:lstStyle/>
          <a:p>
            <a:pPr marL="659431" indent="-342900">
              <a:buFont typeface="Wingdings" panose="05000000000000000000" pitchFamily="2" charset="2"/>
              <a:buChar char="ü"/>
            </a:pPr>
            <a:r>
              <a:rPr lang="en-US" altLang="tr-TR" sz="2000" dirty="0">
                <a:latin typeface="Arial" panose="020B0604020202020204" pitchFamily="34" charset="0"/>
                <a:cs typeface="Arial" panose="020B0604020202020204" pitchFamily="34" charset="0"/>
              </a:rPr>
              <a:t>Spraying in the nursery should be done in the early morning, 2 hours after watering, and in still weather.</a:t>
            </a:r>
          </a:p>
          <a:p>
            <a:pPr marL="659431" indent="-342900">
              <a:buFont typeface="Wingdings" panose="05000000000000000000" pitchFamily="2" charset="2"/>
              <a:buChar char="ü"/>
            </a:pPr>
            <a:endParaRPr lang="en-US" altLang="tr-TR" sz="2000" dirty="0">
              <a:latin typeface="Arial" panose="020B0604020202020204" pitchFamily="34" charset="0"/>
              <a:cs typeface="Arial" panose="020B0604020202020204" pitchFamily="34" charset="0"/>
            </a:endParaRPr>
          </a:p>
          <a:p>
            <a:pPr marL="659431" indent="-342900">
              <a:buFont typeface="Wingdings" panose="05000000000000000000" pitchFamily="2" charset="2"/>
              <a:buChar char="ü"/>
            </a:pPr>
            <a:r>
              <a:rPr lang="en-US" altLang="tr-TR" sz="2000" dirty="0">
                <a:latin typeface="Arial" panose="020B0604020202020204" pitchFamily="34" charset="0"/>
                <a:cs typeface="Arial" panose="020B0604020202020204" pitchFamily="34" charset="0"/>
              </a:rPr>
              <a:t>Leaves should be dry when applying blue mold spray.</a:t>
            </a:r>
          </a:p>
          <a:p>
            <a:pPr marL="659431" indent="-342900">
              <a:buFont typeface="Wingdings" panose="05000000000000000000" pitchFamily="2" charset="2"/>
              <a:buChar char="ü"/>
            </a:pPr>
            <a:endParaRPr lang="en-US" altLang="tr-TR" sz="2000" dirty="0">
              <a:latin typeface="Arial" panose="020B0604020202020204" pitchFamily="34" charset="0"/>
              <a:cs typeface="Arial" panose="020B0604020202020204" pitchFamily="34" charset="0"/>
            </a:endParaRPr>
          </a:p>
          <a:p>
            <a:pPr marL="659431" indent="-342900">
              <a:buFont typeface="Wingdings" panose="05000000000000000000" pitchFamily="2" charset="2"/>
              <a:buChar char="ü"/>
            </a:pPr>
            <a:r>
              <a:rPr lang="en-US" altLang="tr-TR" sz="2000" dirty="0">
                <a:latin typeface="Arial" panose="020B0604020202020204" pitchFamily="34" charset="0"/>
                <a:cs typeface="Arial" panose="020B0604020202020204" pitchFamily="34" charset="0"/>
              </a:rPr>
              <a:t>If weather conditions are favorable for the disease, spraying should be repeated.</a:t>
            </a:r>
            <a:endParaRPr lang="tr-TR" altLang="tr-TR" sz="2000" dirty="0">
              <a:latin typeface="Arial" panose="020B0604020202020204" pitchFamily="34" charset="0"/>
              <a:cs typeface="Arial" panose="020B0604020202020204" pitchFamily="34" charset="0"/>
            </a:endParaRPr>
          </a:p>
        </p:txBody>
      </p:sp>
      <p:sp>
        <p:nvSpPr>
          <p:cNvPr id="6" name="Metin kutusu 5"/>
          <p:cNvSpPr txBox="1"/>
          <p:nvPr/>
        </p:nvSpPr>
        <p:spPr>
          <a:xfrm>
            <a:off x="800297" y="892364"/>
            <a:ext cx="2395395" cy="369332"/>
          </a:xfrm>
          <a:prstGeom prst="rect">
            <a:avLst/>
          </a:prstGeom>
          <a:noFill/>
        </p:spPr>
        <p:txBody>
          <a:bodyPr wrap="square" rtlCol="0">
            <a:spAutoFit/>
          </a:bodyPr>
          <a:lstStyle/>
          <a:p>
            <a:r>
              <a:rPr lang="tr-TR" b="1" dirty="0">
                <a:solidFill>
                  <a:srgbClr val="FF0000"/>
                </a:solidFill>
                <a:latin typeface="Arial" panose="020B0604020202020204" pitchFamily="34" charset="0"/>
                <a:cs typeface="Arial" panose="020B0604020202020204" pitchFamily="34" charset="0"/>
              </a:rPr>
              <a:t>PEST CONTROL</a:t>
            </a:r>
          </a:p>
        </p:txBody>
      </p:sp>
      <p:pic>
        <p:nvPicPr>
          <p:cNvPr id="10" name="Resim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4325" y="3365294"/>
            <a:ext cx="5496806" cy="3438940"/>
          </a:xfrm>
          <a:prstGeom prst="rect">
            <a:avLst/>
          </a:prstGeom>
        </p:spPr>
      </p:pic>
      <p:sp>
        <p:nvSpPr>
          <p:cNvPr id="11" name="Oval 10"/>
          <p:cNvSpPr/>
          <p:nvPr/>
        </p:nvSpPr>
        <p:spPr>
          <a:xfrm>
            <a:off x="3195693" y="3714645"/>
            <a:ext cx="1924483" cy="2054894"/>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Başlık 1">
            <a:extLst>
              <a:ext uri="{FF2B5EF4-FFF2-40B4-BE49-F238E27FC236}">
                <a16:creationId xmlns:a16="http://schemas.microsoft.com/office/drawing/2014/main" id="{FB0647F2-62F6-40A9-B96A-F1DC98F5C6FA}"/>
              </a:ext>
            </a:extLst>
          </p:cNvPr>
          <p:cNvSpPr txBox="1">
            <a:spLocks/>
          </p:cNvSpPr>
          <p:nvPr/>
        </p:nvSpPr>
        <p:spPr>
          <a:xfrm>
            <a:off x="0" y="84278"/>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8" name="Metin kutusu 7">
            <a:extLst>
              <a:ext uri="{FF2B5EF4-FFF2-40B4-BE49-F238E27FC236}">
                <a16:creationId xmlns:a16="http://schemas.microsoft.com/office/drawing/2014/main" id="{7A08AB42-FF1E-490D-B82C-778508015C09}"/>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20940661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ppt_w</p:attrName>
                                        </p:attrNameLst>
                                      </p:cBhvr>
                                      <p:tavLst>
                                        <p:tav tm="0">
                                          <p:val>
                                            <p:fltVal val="0"/>
                                          </p:val>
                                        </p:tav>
                                        <p:tav tm="100000">
                                          <p:val>
                                            <p:strVal val="#ppt_w"/>
                                          </p:val>
                                        </p:tav>
                                      </p:tavLst>
                                    </p:anim>
                                    <p:anim calcmode="lin" valueType="num">
                                      <p:cBhvr>
                                        <p:cTn id="8" dur="2000" fill="hold"/>
                                        <p:tgtEl>
                                          <p:spTgt spid="11"/>
                                        </p:tgtEl>
                                        <p:attrNameLst>
                                          <p:attrName>ppt_h</p:attrName>
                                        </p:attrNameLst>
                                      </p:cBhvr>
                                      <p:tavLst>
                                        <p:tav tm="0">
                                          <p:val>
                                            <p:fltVal val="0"/>
                                          </p:val>
                                        </p:tav>
                                        <p:tav tm="100000">
                                          <p:val>
                                            <p:strVal val="#ppt_h"/>
                                          </p:val>
                                        </p:tav>
                                      </p:tavLst>
                                    </p:anim>
                                    <p:anim calcmode="lin" valueType="num">
                                      <p:cBhvr>
                                        <p:cTn id="9" dur="2000" fill="hold"/>
                                        <p:tgtEl>
                                          <p:spTgt spid="11"/>
                                        </p:tgtEl>
                                        <p:attrNameLst>
                                          <p:attrName>style.rotation</p:attrName>
                                        </p:attrNameLst>
                                      </p:cBhvr>
                                      <p:tavLst>
                                        <p:tav tm="0">
                                          <p:val>
                                            <p:fltVal val="90"/>
                                          </p:val>
                                        </p:tav>
                                        <p:tav tm="100000">
                                          <p:val>
                                            <p:fltVal val="0"/>
                                          </p:val>
                                        </p:tav>
                                      </p:tavLst>
                                    </p:anim>
                                    <p:animEffect transition="in" filter="fade">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8712"/>
            <a:ext cx="9144000" cy="5729288"/>
          </a:xfrm>
          <a:prstGeom prst="rect">
            <a:avLst/>
          </a:prstGeom>
        </p:spPr>
      </p:pic>
      <p:sp>
        <p:nvSpPr>
          <p:cNvPr id="6" name="Metin kutusu 5"/>
          <p:cNvSpPr txBox="1"/>
          <p:nvPr/>
        </p:nvSpPr>
        <p:spPr>
          <a:xfrm>
            <a:off x="1" y="657306"/>
            <a:ext cx="9144000" cy="369332"/>
          </a:xfrm>
          <a:prstGeom prst="rect">
            <a:avLst/>
          </a:prstGeom>
          <a:noFill/>
        </p:spPr>
        <p:txBody>
          <a:bodyPr wrap="square" rtlCol="0">
            <a:spAutoFit/>
          </a:bodyPr>
          <a:lstStyle/>
          <a:p>
            <a:pPr algn="ctr"/>
            <a:r>
              <a:rPr lang="tr-TR" dirty="0" err="1">
                <a:latin typeface="Arial" panose="020B0604020202020204" pitchFamily="34" charset="0"/>
                <a:cs typeface="Arial" panose="020B0604020202020204" pitchFamily="34" charset="0"/>
              </a:rPr>
              <a:t>Overdose</a:t>
            </a:r>
            <a:r>
              <a:rPr lang="tr-TR" dirty="0">
                <a:latin typeface="Arial" panose="020B0604020202020204" pitchFamily="34" charset="0"/>
                <a:cs typeface="Arial" panose="020B0604020202020204" pitchFamily="34" charset="0"/>
              </a:rPr>
              <a:t> in </a:t>
            </a:r>
            <a:r>
              <a:rPr lang="tr-TR" dirty="0" err="1">
                <a:latin typeface="Arial" panose="020B0604020202020204" pitchFamily="34" charset="0"/>
                <a:cs typeface="Arial" panose="020B0604020202020204" pitchFamily="34" charset="0"/>
              </a:rPr>
              <a:t>pesticide</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application</a:t>
            </a:r>
            <a:endParaRPr lang="tr-TR" sz="1600" dirty="0">
              <a:latin typeface="Arial" panose="020B0604020202020204" pitchFamily="34" charset="0"/>
              <a:cs typeface="Arial" panose="020B0604020202020204" pitchFamily="34" charset="0"/>
            </a:endParaRPr>
          </a:p>
        </p:txBody>
      </p:sp>
      <p:sp>
        <p:nvSpPr>
          <p:cNvPr id="5" name="Başlık 1">
            <a:extLst>
              <a:ext uri="{FF2B5EF4-FFF2-40B4-BE49-F238E27FC236}">
                <a16:creationId xmlns:a16="http://schemas.microsoft.com/office/drawing/2014/main" id="{F36C0B9F-1800-4B76-94E4-80FE380483D8}"/>
              </a:ext>
            </a:extLst>
          </p:cNvPr>
          <p:cNvSpPr txBox="1">
            <a:spLocks/>
          </p:cNvSpPr>
          <p:nvPr/>
        </p:nvSpPr>
        <p:spPr>
          <a:xfrm>
            <a:off x="0" y="84278"/>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MILDEW (BLUE MOLD) DISEASE</a:t>
            </a:r>
          </a:p>
        </p:txBody>
      </p:sp>
      <p:sp>
        <p:nvSpPr>
          <p:cNvPr id="7" name="Metin kutusu 6">
            <a:extLst>
              <a:ext uri="{FF2B5EF4-FFF2-40B4-BE49-F238E27FC236}">
                <a16:creationId xmlns:a16="http://schemas.microsoft.com/office/drawing/2014/main" id="{D53DEA08-F22B-453B-83FF-383104112424}"/>
              </a:ext>
            </a:extLst>
          </p:cNvPr>
          <p:cNvSpPr txBox="1"/>
          <p:nvPr/>
        </p:nvSpPr>
        <p:spPr>
          <a:xfrm>
            <a:off x="4362971" y="484712"/>
            <a:ext cx="2304159" cy="276999"/>
          </a:xfrm>
          <a:prstGeom prst="rect">
            <a:avLst/>
          </a:prstGeom>
          <a:noFill/>
        </p:spPr>
        <p:txBody>
          <a:bodyPr wrap="square">
            <a:spAutoFit/>
          </a:bodyPr>
          <a:lstStyle/>
          <a:p>
            <a:r>
              <a:rPr lang="tr-TR" sz="1200" i="1" dirty="0"/>
              <a:t>Peronospora </a:t>
            </a:r>
            <a:r>
              <a:rPr lang="tr-TR" sz="1200" i="1" dirty="0" err="1"/>
              <a:t>tabacina</a:t>
            </a:r>
            <a:r>
              <a:rPr lang="tr-TR" sz="1200" dirty="0"/>
              <a:t> D.B. Adam</a:t>
            </a:r>
          </a:p>
        </p:txBody>
      </p:sp>
    </p:spTree>
    <p:extLst>
      <p:ext uri="{BB962C8B-B14F-4D97-AF65-F5344CB8AC3E}">
        <p14:creationId xmlns:p14="http://schemas.microsoft.com/office/powerpoint/2010/main" val="2675028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1"/>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DAMPING OFF</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07" y="3858329"/>
            <a:ext cx="4767301" cy="3006030"/>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65" y="818904"/>
            <a:ext cx="4766543" cy="2979089"/>
          </a:xfrm>
          <a:prstGeom prst="rect">
            <a:avLst/>
          </a:prstGeom>
        </p:spPr>
      </p:pic>
      <p:sp>
        <p:nvSpPr>
          <p:cNvPr id="4" name="Dikdörtgen 3"/>
          <p:cNvSpPr/>
          <p:nvPr/>
        </p:nvSpPr>
        <p:spPr>
          <a:xfrm>
            <a:off x="4966812" y="3862477"/>
            <a:ext cx="3976466" cy="2949525"/>
          </a:xfrm>
          <a:prstGeom prst="rect">
            <a:avLst/>
          </a:prstGeom>
        </p:spPr>
        <p:txBody>
          <a:bodyPr wrap="square">
            <a:spAutoFit/>
          </a:bodyPr>
          <a:lstStyle/>
          <a:p>
            <a:pPr>
              <a:lnSpc>
                <a:spcPct val="150000"/>
              </a:lnSpc>
            </a:pPr>
            <a:r>
              <a:rPr lang="en-US" altLang="tr-TR" dirty="0">
                <a:latin typeface="Arial" panose="020B0604020202020204" pitchFamily="34" charset="0"/>
                <a:cs typeface="Arial" panose="020B0604020202020204" pitchFamily="34" charset="0"/>
              </a:rPr>
              <a:t>In post-emergence infections, yellowing is observed in newly emerged seedlings. The roots do not develop well and are not white. Diseased seedlings turn brown near the root collar. As a result of rotting, the seedling falls over and dries out.</a:t>
            </a:r>
            <a:endParaRPr lang="tr-TR" altLang="tr-TR" dirty="0">
              <a:latin typeface="Arial" panose="020B0604020202020204" pitchFamily="34" charset="0"/>
              <a:cs typeface="Arial" panose="020B0604020202020204" pitchFamily="34" charset="0"/>
            </a:endParaRPr>
          </a:p>
        </p:txBody>
      </p:sp>
      <p:sp>
        <p:nvSpPr>
          <p:cNvPr id="6" name="Sağ Ok 5"/>
          <p:cNvSpPr/>
          <p:nvPr/>
        </p:nvSpPr>
        <p:spPr>
          <a:xfrm>
            <a:off x="4072705" y="2660018"/>
            <a:ext cx="811782" cy="3775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62" dirty="0"/>
          </a:p>
        </p:txBody>
      </p:sp>
      <p:sp>
        <p:nvSpPr>
          <p:cNvPr id="8" name="Sağ Ok 7"/>
          <p:cNvSpPr/>
          <p:nvPr/>
        </p:nvSpPr>
        <p:spPr>
          <a:xfrm>
            <a:off x="4072705" y="5197189"/>
            <a:ext cx="811782" cy="3775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62" dirty="0"/>
          </a:p>
        </p:txBody>
      </p:sp>
      <p:sp>
        <p:nvSpPr>
          <p:cNvPr id="5" name="Dikdörtgen 4"/>
          <p:cNvSpPr/>
          <p:nvPr/>
        </p:nvSpPr>
        <p:spPr>
          <a:xfrm>
            <a:off x="4880818" y="1951903"/>
            <a:ext cx="3958430" cy="1703030"/>
          </a:xfrm>
          <a:prstGeom prst="rect">
            <a:avLst/>
          </a:prstGeom>
        </p:spPr>
        <p:txBody>
          <a:bodyPr wrap="square">
            <a:spAutoFit/>
          </a:bodyPr>
          <a:lstStyle/>
          <a:p>
            <a:pPr>
              <a:lnSpc>
                <a:spcPct val="150000"/>
              </a:lnSpc>
            </a:pPr>
            <a:r>
              <a:rPr lang="en-US" altLang="tr-TR" dirty="0">
                <a:latin typeface="Arial" panose="020B0604020202020204" pitchFamily="34" charset="0"/>
                <a:cs typeface="Arial" panose="020B0604020202020204" pitchFamily="34" charset="0"/>
              </a:rPr>
              <a:t>Infections that occur before the seed germinates and emerges from the soil create empty spaces in the seedling nursery.</a:t>
            </a:r>
            <a:endParaRPr lang="tr-TR" altLang="tr-TR" dirty="0">
              <a:latin typeface="Arial" panose="020B0604020202020204" pitchFamily="34" charset="0"/>
              <a:cs typeface="Arial" panose="020B0604020202020204" pitchFamily="34" charset="0"/>
            </a:endParaRPr>
          </a:p>
        </p:txBody>
      </p:sp>
      <p:sp>
        <p:nvSpPr>
          <p:cNvPr id="9" name="Dikdörtgen 8"/>
          <p:cNvSpPr/>
          <p:nvPr/>
        </p:nvSpPr>
        <p:spPr>
          <a:xfrm>
            <a:off x="4880818" y="832593"/>
            <a:ext cx="3958430" cy="1021883"/>
          </a:xfrm>
          <a:prstGeom prst="rect">
            <a:avLst/>
          </a:prstGeom>
        </p:spPr>
        <p:txBody>
          <a:bodyPr wrap="square">
            <a:spAutoFit/>
          </a:bodyPr>
          <a:lstStyle/>
          <a:p>
            <a:pPr algn="just">
              <a:lnSpc>
                <a:spcPct val="150000"/>
              </a:lnSpc>
            </a:pPr>
            <a:r>
              <a:rPr lang="en-US" altLang="tr-TR" sz="1400" dirty="0">
                <a:latin typeface="Arial" panose="020B0604020202020204" pitchFamily="34" charset="0"/>
                <a:cs typeface="Arial" panose="020B0604020202020204" pitchFamily="34" charset="0"/>
              </a:rPr>
              <a:t>Five different types of fungi that live in the soil cause diseases in seedlings.</a:t>
            </a:r>
            <a:r>
              <a:rPr lang="tr-TR" altLang="tr-TR" sz="1400" dirty="0">
                <a:latin typeface="Arial" panose="020B0604020202020204" pitchFamily="34" charset="0"/>
                <a:cs typeface="Arial" panose="020B0604020202020204" pitchFamily="34" charset="0"/>
              </a:rPr>
              <a:t>ayan 5 değişik mantar fidelerde hastalık yapar. </a:t>
            </a:r>
          </a:p>
        </p:txBody>
      </p:sp>
      <p:sp>
        <p:nvSpPr>
          <p:cNvPr id="11" name="Metin kutusu 10">
            <a:extLst>
              <a:ext uri="{FF2B5EF4-FFF2-40B4-BE49-F238E27FC236}">
                <a16:creationId xmlns:a16="http://schemas.microsoft.com/office/drawing/2014/main" id="{BB808384-2214-4F50-B721-8F90962DE938}"/>
              </a:ext>
            </a:extLst>
          </p:cNvPr>
          <p:cNvSpPr txBox="1"/>
          <p:nvPr/>
        </p:nvSpPr>
        <p:spPr>
          <a:xfrm>
            <a:off x="519343" y="72183"/>
            <a:ext cx="5650638" cy="523220"/>
          </a:xfrm>
          <a:prstGeom prst="rect">
            <a:avLst/>
          </a:prstGeom>
          <a:noFill/>
        </p:spPr>
        <p:txBody>
          <a:bodyPr wrap="square">
            <a:spAutoFit/>
          </a:bodyPr>
          <a:lstStyle/>
          <a:p>
            <a:r>
              <a:rPr lang="tr-TR" sz="1400" i="1" dirty="0" err="1"/>
              <a:t>Rhizoctonia</a:t>
            </a:r>
            <a:r>
              <a:rPr lang="tr-TR" sz="1400" i="1" dirty="0"/>
              <a:t> </a:t>
            </a:r>
            <a:r>
              <a:rPr lang="tr-TR" sz="1400" i="1" dirty="0" err="1"/>
              <a:t>solani</a:t>
            </a:r>
            <a:r>
              <a:rPr lang="tr-TR" sz="1400" i="1" dirty="0"/>
              <a:t> </a:t>
            </a:r>
            <a:r>
              <a:rPr lang="tr-TR" sz="1400" i="1" dirty="0" err="1"/>
              <a:t>J.G.Kühn</a:t>
            </a:r>
            <a:r>
              <a:rPr lang="tr-TR" sz="1400" i="1" dirty="0"/>
              <a:t>., </a:t>
            </a:r>
            <a:r>
              <a:rPr lang="tr-TR" sz="1400" i="1" dirty="0" err="1"/>
              <a:t>Fusarium</a:t>
            </a:r>
            <a:r>
              <a:rPr lang="tr-TR" sz="1400" i="1" dirty="0"/>
              <a:t> </a:t>
            </a:r>
            <a:r>
              <a:rPr lang="tr-TR" sz="1400" i="1" dirty="0" err="1"/>
              <a:t>spp</a:t>
            </a:r>
            <a:r>
              <a:rPr lang="tr-TR" sz="1400" i="1" dirty="0"/>
              <a:t>., </a:t>
            </a:r>
            <a:r>
              <a:rPr lang="tr-TR" sz="1400" i="1" dirty="0" err="1"/>
              <a:t>Pythium</a:t>
            </a:r>
            <a:r>
              <a:rPr lang="tr-TR" sz="1400" i="1" dirty="0"/>
              <a:t> </a:t>
            </a:r>
            <a:r>
              <a:rPr lang="tr-TR" sz="1400" i="1" dirty="0" err="1"/>
              <a:t>spp</a:t>
            </a:r>
            <a:r>
              <a:rPr lang="tr-TR" sz="1400" i="1" dirty="0"/>
              <a:t>., </a:t>
            </a:r>
            <a:r>
              <a:rPr lang="tr-TR" sz="1400" i="1" dirty="0" err="1"/>
              <a:t>Alternaria</a:t>
            </a:r>
            <a:r>
              <a:rPr lang="tr-TR" sz="1400" i="1" dirty="0"/>
              <a:t> </a:t>
            </a:r>
            <a:r>
              <a:rPr lang="tr-TR" sz="1400" i="1" dirty="0" err="1"/>
              <a:t>spp</a:t>
            </a:r>
            <a:r>
              <a:rPr lang="tr-TR" sz="1400" i="1" dirty="0"/>
              <a:t>., </a:t>
            </a:r>
            <a:r>
              <a:rPr lang="tr-TR" sz="1400" i="1" dirty="0" err="1"/>
              <a:t>Sclerotinia</a:t>
            </a:r>
            <a:r>
              <a:rPr lang="tr-TR" sz="1400" i="1" dirty="0"/>
              <a:t> </a:t>
            </a:r>
            <a:r>
              <a:rPr lang="tr-TR" sz="1400" i="1" dirty="0" err="1"/>
              <a:t>sclerotiorum</a:t>
            </a:r>
            <a:r>
              <a:rPr lang="tr-TR" sz="1400" i="1" dirty="0"/>
              <a:t> (</a:t>
            </a:r>
            <a:r>
              <a:rPr lang="tr-TR" sz="1400" i="1" dirty="0" err="1"/>
              <a:t>Lib</a:t>
            </a:r>
            <a:r>
              <a:rPr lang="tr-TR" sz="1400" i="1" dirty="0"/>
              <a:t>.) de </a:t>
            </a:r>
            <a:r>
              <a:rPr lang="tr-TR" sz="1400" i="1" dirty="0" err="1"/>
              <a:t>Bary</a:t>
            </a:r>
            <a:r>
              <a:rPr lang="tr-TR" sz="1400" i="1" dirty="0"/>
              <a:t>.</a:t>
            </a:r>
          </a:p>
        </p:txBody>
      </p:sp>
    </p:spTree>
    <p:extLst>
      <p:ext uri="{BB962C8B-B14F-4D97-AF65-F5344CB8AC3E}">
        <p14:creationId xmlns:p14="http://schemas.microsoft.com/office/powerpoint/2010/main" val="916485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300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fltVal val="0"/>
                                          </p:val>
                                        </p:tav>
                                        <p:tav tm="100000">
                                          <p:val>
                                            <p:strVal val="#ppt_w"/>
                                          </p:val>
                                        </p:tav>
                                      </p:tavLst>
                                    </p:anim>
                                    <p:anim calcmode="lin" valueType="num">
                                      <p:cBhvr>
                                        <p:cTn id="8" dur="3000" fill="hold"/>
                                        <p:tgtEl>
                                          <p:spTgt spid="6"/>
                                        </p:tgtEl>
                                        <p:attrNameLst>
                                          <p:attrName>ppt_h</p:attrName>
                                        </p:attrNameLst>
                                      </p:cBhvr>
                                      <p:tavLst>
                                        <p:tav tm="0">
                                          <p:val>
                                            <p:fltVal val="0"/>
                                          </p:val>
                                        </p:tav>
                                        <p:tav tm="100000">
                                          <p:val>
                                            <p:strVal val="#ppt_h"/>
                                          </p:val>
                                        </p:tav>
                                      </p:tavLst>
                                    </p:anim>
                                    <p:anim calcmode="lin" valueType="num">
                                      <p:cBhvr>
                                        <p:cTn id="9" dur="3000" fill="hold"/>
                                        <p:tgtEl>
                                          <p:spTgt spid="6"/>
                                        </p:tgtEl>
                                        <p:attrNameLst>
                                          <p:attrName>style.rotation</p:attrName>
                                        </p:attrNameLst>
                                      </p:cBhvr>
                                      <p:tavLst>
                                        <p:tav tm="0">
                                          <p:val>
                                            <p:fltVal val="90"/>
                                          </p:val>
                                        </p:tav>
                                        <p:tav tm="100000">
                                          <p:val>
                                            <p:fltVal val="0"/>
                                          </p:val>
                                        </p:tav>
                                      </p:tavLst>
                                    </p:anim>
                                    <p:animEffect transition="in" filter="fade">
                                      <p:cBhvr>
                                        <p:cTn id="10" dur="3000"/>
                                        <p:tgtEl>
                                          <p:spTgt spid="6"/>
                                        </p:tgtEl>
                                      </p:cBhvr>
                                    </p:animEffect>
                                  </p:childTnLst>
                                </p:cTn>
                              </p:par>
                              <p:par>
                                <p:cTn id="11" presetID="31" presetClass="entr" presetSubtype="0" fill="hold" grpId="0" nodeType="withEffect">
                                  <p:stCondLst>
                                    <p:cond delay="300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0" fill="hold"/>
                                        <p:tgtEl>
                                          <p:spTgt spid="8"/>
                                        </p:tgtEl>
                                        <p:attrNameLst>
                                          <p:attrName>ppt_w</p:attrName>
                                        </p:attrNameLst>
                                      </p:cBhvr>
                                      <p:tavLst>
                                        <p:tav tm="0">
                                          <p:val>
                                            <p:fltVal val="0"/>
                                          </p:val>
                                        </p:tav>
                                        <p:tav tm="100000">
                                          <p:val>
                                            <p:strVal val="#ppt_w"/>
                                          </p:val>
                                        </p:tav>
                                      </p:tavLst>
                                    </p:anim>
                                    <p:anim calcmode="lin" valueType="num">
                                      <p:cBhvr>
                                        <p:cTn id="14" dur="3000" fill="hold"/>
                                        <p:tgtEl>
                                          <p:spTgt spid="8"/>
                                        </p:tgtEl>
                                        <p:attrNameLst>
                                          <p:attrName>ppt_h</p:attrName>
                                        </p:attrNameLst>
                                      </p:cBhvr>
                                      <p:tavLst>
                                        <p:tav tm="0">
                                          <p:val>
                                            <p:fltVal val="0"/>
                                          </p:val>
                                        </p:tav>
                                        <p:tav tm="100000">
                                          <p:val>
                                            <p:strVal val="#ppt_h"/>
                                          </p:val>
                                        </p:tav>
                                      </p:tavLst>
                                    </p:anim>
                                    <p:anim calcmode="lin" valueType="num">
                                      <p:cBhvr>
                                        <p:cTn id="15" dur="3000" fill="hold"/>
                                        <p:tgtEl>
                                          <p:spTgt spid="8"/>
                                        </p:tgtEl>
                                        <p:attrNameLst>
                                          <p:attrName>style.rotation</p:attrName>
                                        </p:attrNameLst>
                                      </p:cBhvr>
                                      <p:tavLst>
                                        <p:tav tm="0">
                                          <p:val>
                                            <p:fltVal val="90"/>
                                          </p:val>
                                        </p:tav>
                                        <p:tav tm="100000">
                                          <p:val>
                                            <p:fltVal val="0"/>
                                          </p:val>
                                        </p:tav>
                                      </p:tavLst>
                                    </p:anim>
                                    <p:animEffect transition="in" filter="fade">
                                      <p:cBhvr>
                                        <p:cTn id="16"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8-P4190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2132" y="850870"/>
            <a:ext cx="4361868" cy="2935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50870"/>
            <a:ext cx="4549698" cy="2935222"/>
          </a:xfrm>
          <a:prstGeom prst="rect">
            <a:avLst/>
          </a:prstGeom>
        </p:spPr>
      </p:pic>
      <p:pic>
        <p:nvPicPr>
          <p:cNvPr id="3" name="Resim 2">
            <a:extLst>
              <a:ext uri="{FF2B5EF4-FFF2-40B4-BE49-F238E27FC236}">
                <a16:creationId xmlns:a16="http://schemas.microsoft.com/office/drawing/2014/main" id="{C181F74F-05A8-4434-9D73-D0DBA84AE2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2131" y="4007937"/>
            <a:ext cx="4361869" cy="2850063"/>
          </a:xfrm>
          <a:prstGeom prst="rect">
            <a:avLst/>
          </a:prstGeom>
        </p:spPr>
      </p:pic>
      <p:pic>
        <p:nvPicPr>
          <p:cNvPr id="5" name="Resim 4">
            <a:extLst>
              <a:ext uri="{FF2B5EF4-FFF2-40B4-BE49-F238E27FC236}">
                <a16:creationId xmlns:a16="http://schemas.microsoft.com/office/drawing/2014/main" id="{08CCD05F-3494-4682-9130-128AB1E845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022452"/>
            <a:ext cx="4549698" cy="2843562"/>
          </a:xfrm>
          <a:prstGeom prst="rect">
            <a:avLst/>
          </a:prstGeom>
        </p:spPr>
      </p:pic>
      <p:sp>
        <p:nvSpPr>
          <p:cNvPr id="8" name="Unvan 1">
            <a:extLst>
              <a:ext uri="{FF2B5EF4-FFF2-40B4-BE49-F238E27FC236}">
                <a16:creationId xmlns:a16="http://schemas.microsoft.com/office/drawing/2014/main" id="{A8AA1404-51CF-49A9-B27B-40C5C3AD5832}"/>
              </a:ext>
            </a:extLst>
          </p:cNvPr>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DAMPING OFF</a:t>
            </a:r>
          </a:p>
        </p:txBody>
      </p:sp>
      <p:sp>
        <p:nvSpPr>
          <p:cNvPr id="7" name="Metin kutusu 6">
            <a:extLst>
              <a:ext uri="{FF2B5EF4-FFF2-40B4-BE49-F238E27FC236}">
                <a16:creationId xmlns:a16="http://schemas.microsoft.com/office/drawing/2014/main" id="{5DDE2BBA-E925-4FE6-9F1B-6F666BAD6F15}"/>
              </a:ext>
            </a:extLst>
          </p:cNvPr>
          <p:cNvSpPr txBox="1"/>
          <p:nvPr/>
        </p:nvSpPr>
        <p:spPr>
          <a:xfrm>
            <a:off x="519343" y="72183"/>
            <a:ext cx="5650638" cy="523220"/>
          </a:xfrm>
          <a:prstGeom prst="rect">
            <a:avLst/>
          </a:prstGeom>
          <a:noFill/>
        </p:spPr>
        <p:txBody>
          <a:bodyPr wrap="square">
            <a:spAutoFit/>
          </a:bodyPr>
          <a:lstStyle/>
          <a:p>
            <a:r>
              <a:rPr lang="tr-TR" sz="1400" i="1" dirty="0" err="1"/>
              <a:t>Rhizoctonia</a:t>
            </a:r>
            <a:r>
              <a:rPr lang="tr-TR" sz="1400" i="1" dirty="0"/>
              <a:t> </a:t>
            </a:r>
            <a:r>
              <a:rPr lang="tr-TR" sz="1400" i="1" dirty="0" err="1"/>
              <a:t>solani</a:t>
            </a:r>
            <a:r>
              <a:rPr lang="tr-TR" sz="1400" i="1" dirty="0"/>
              <a:t> </a:t>
            </a:r>
            <a:r>
              <a:rPr lang="tr-TR" sz="1400" i="1" dirty="0" err="1"/>
              <a:t>J.G.Kühn</a:t>
            </a:r>
            <a:r>
              <a:rPr lang="tr-TR" sz="1400" i="1" dirty="0"/>
              <a:t>., </a:t>
            </a:r>
            <a:r>
              <a:rPr lang="tr-TR" sz="1400" i="1" dirty="0" err="1"/>
              <a:t>Fusarium</a:t>
            </a:r>
            <a:r>
              <a:rPr lang="tr-TR" sz="1400" i="1" dirty="0"/>
              <a:t> </a:t>
            </a:r>
            <a:r>
              <a:rPr lang="tr-TR" sz="1400" i="1" dirty="0" err="1"/>
              <a:t>spp</a:t>
            </a:r>
            <a:r>
              <a:rPr lang="tr-TR" sz="1400" i="1" dirty="0"/>
              <a:t>., </a:t>
            </a:r>
            <a:r>
              <a:rPr lang="tr-TR" sz="1400" i="1" dirty="0" err="1"/>
              <a:t>Pythium</a:t>
            </a:r>
            <a:r>
              <a:rPr lang="tr-TR" sz="1400" i="1" dirty="0"/>
              <a:t> </a:t>
            </a:r>
            <a:r>
              <a:rPr lang="tr-TR" sz="1400" i="1" dirty="0" err="1"/>
              <a:t>spp</a:t>
            </a:r>
            <a:r>
              <a:rPr lang="tr-TR" sz="1400" i="1" dirty="0"/>
              <a:t>., </a:t>
            </a:r>
            <a:r>
              <a:rPr lang="tr-TR" sz="1400" i="1" dirty="0" err="1"/>
              <a:t>Alternaria</a:t>
            </a:r>
            <a:r>
              <a:rPr lang="tr-TR" sz="1400" i="1" dirty="0"/>
              <a:t> </a:t>
            </a:r>
            <a:r>
              <a:rPr lang="tr-TR" sz="1400" i="1" dirty="0" err="1"/>
              <a:t>spp</a:t>
            </a:r>
            <a:r>
              <a:rPr lang="tr-TR" sz="1400" i="1" dirty="0"/>
              <a:t>., </a:t>
            </a:r>
            <a:r>
              <a:rPr lang="tr-TR" sz="1400" i="1" dirty="0" err="1"/>
              <a:t>Sclerotinia</a:t>
            </a:r>
            <a:r>
              <a:rPr lang="tr-TR" sz="1400" i="1" dirty="0"/>
              <a:t> </a:t>
            </a:r>
            <a:r>
              <a:rPr lang="tr-TR" sz="1400" i="1" dirty="0" err="1"/>
              <a:t>sclerotiorum</a:t>
            </a:r>
            <a:r>
              <a:rPr lang="tr-TR" sz="1400" i="1" dirty="0"/>
              <a:t> (</a:t>
            </a:r>
            <a:r>
              <a:rPr lang="tr-TR" sz="1400" i="1" dirty="0" err="1"/>
              <a:t>Lib</a:t>
            </a:r>
            <a:r>
              <a:rPr lang="tr-TR" sz="1400" i="1" dirty="0"/>
              <a:t>.) de </a:t>
            </a:r>
            <a:r>
              <a:rPr lang="tr-TR" sz="1400" i="1" dirty="0" err="1"/>
              <a:t>Bary</a:t>
            </a:r>
            <a:r>
              <a:rPr lang="tr-TR" sz="1400" i="1" dirty="0"/>
              <a:t>.</a:t>
            </a:r>
          </a:p>
        </p:txBody>
      </p:sp>
    </p:spTree>
    <p:extLst>
      <p:ext uri="{BB962C8B-B14F-4D97-AF65-F5344CB8AC3E}">
        <p14:creationId xmlns:p14="http://schemas.microsoft.com/office/powerpoint/2010/main" val="2111989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7192" y="787567"/>
            <a:ext cx="9029616" cy="2086725"/>
          </a:xfrm>
          <a:prstGeom prst="rect">
            <a:avLst/>
          </a:prstGeom>
        </p:spPr>
        <p:txBody>
          <a:bodyPr wrap="square">
            <a:spAutoFit/>
          </a:bodyPr>
          <a:lstStyle/>
          <a:p>
            <a:pPr algn="just">
              <a:lnSpc>
                <a:spcPct val="80000"/>
              </a:lnSpc>
            </a:pPr>
            <a:r>
              <a:rPr lang="en-US" altLang="tr-TR" dirty="0">
                <a:latin typeface="Arial" panose="020B0604020202020204" pitchFamily="34" charset="0"/>
                <a:cs typeface="Arial" panose="020B0604020202020204" pitchFamily="34" charset="0"/>
              </a:rPr>
              <a:t>1- High soil moisture</a:t>
            </a:r>
          </a:p>
          <a:p>
            <a:pPr algn="just">
              <a:lnSpc>
                <a:spcPct val="80000"/>
              </a:lnSpc>
            </a:pPr>
            <a:r>
              <a:rPr lang="en-US" altLang="tr-TR" dirty="0">
                <a:latin typeface="Arial" panose="020B0604020202020204" pitchFamily="34" charset="0"/>
                <a:cs typeface="Arial" panose="020B0604020202020204" pitchFamily="34" charset="0"/>
              </a:rPr>
              <a:t>2- Below-normal air temperatures</a:t>
            </a:r>
          </a:p>
          <a:p>
            <a:pPr algn="just">
              <a:lnSpc>
                <a:spcPct val="80000"/>
              </a:lnSpc>
            </a:pPr>
            <a:r>
              <a:rPr lang="en-US" altLang="tr-TR" dirty="0">
                <a:latin typeface="Arial" panose="020B0604020202020204" pitchFamily="34" charset="0"/>
                <a:cs typeface="Arial" panose="020B0604020202020204" pitchFamily="34" charset="0"/>
              </a:rPr>
              <a:t>3- Dense planting</a:t>
            </a:r>
          </a:p>
          <a:p>
            <a:pPr algn="just">
              <a:lnSpc>
                <a:spcPct val="80000"/>
              </a:lnSpc>
            </a:pPr>
            <a:endParaRPr lang="en-US" altLang="tr-TR" dirty="0">
              <a:latin typeface="Arial" panose="020B0604020202020204" pitchFamily="34" charset="0"/>
              <a:cs typeface="Arial" panose="020B0604020202020204" pitchFamily="34" charset="0"/>
            </a:endParaRPr>
          </a:p>
          <a:p>
            <a:pPr algn="just">
              <a:lnSpc>
                <a:spcPct val="80000"/>
              </a:lnSpc>
            </a:pPr>
            <a:r>
              <a:rPr lang="en-US" altLang="tr-TR" dirty="0">
                <a:latin typeface="Arial" panose="020B0604020202020204" pitchFamily="34" charset="0"/>
                <a:cs typeface="Arial" panose="020B0604020202020204" pitchFamily="34" charset="0"/>
              </a:rPr>
              <a:t>These factors accelerate the development of damping-off disease.</a:t>
            </a:r>
          </a:p>
          <a:p>
            <a:pPr algn="just">
              <a:lnSpc>
                <a:spcPct val="80000"/>
              </a:lnSpc>
            </a:pPr>
            <a:endParaRPr lang="en-US" altLang="tr-TR" dirty="0">
              <a:latin typeface="Arial" panose="020B0604020202020204" pitchFamily="34" charset="0"/>
              <a:cs typeface="Arial" panose="020B0604020202020204" pitchFamily="34" charset="0"/>
            </a:endParaRPr>
          </a:p>
          <a:p>
            <a:pPr algn="just">
              <a:lnSpc>
                <a:spcPct val="80000"/>
              </a:lnSpc>
            </a:pPr>
            <a:r>
              <a:rPr lang="en-US" altLang="tr-TR" dirty="0">
                <a:latin typeface="Arial" panose="020B0604020202020204" pitchFamily="34" charset="0"/>
                <a:cs typeface="Arial" panose="020B0604020202020204" pitchFamily="34" charset="0"/>
              </a:rPr>
              <a:t>When the disease is observed, irrigation should be minimized. In fact, irrigation should be avoided altogether unless wilting due to lack of water is observed in the seedling leaves.</a:t>
            </a:r>
            <a:endParaRPr lang="tr-TR" altLang="tr-TR" sz="1600"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4494" y="2856298"/>
            <a:ext cx="6386755" cy="4001702"/>
          </a:xfrm>
          <a:prstGeom prst="rect">
            <a:avLst/>
          </a:prstGeom>
        </p:spPr>
      </p:pic>
      <p:sp>
        <p:nvSpPr>
          <p:cNvPr id="5" name="Unvan 1">
            <a:extLst>
              <a:ext uri="{FF2B5EF4-FFF2-40B4-BE49-F238E27FC236}">
                <a16:creationId xmlns:a16="http://schemas.microsoft.com/office/drawing/2014/main" id="{6B8D8C8F-E533-4C39-B2E3-26981A37326B}"/>
              </a:ext>
            </a:extLst>
          </p:cNvPr>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DAMPING OFF</a:t>
            </a:r>
          </a:p>
        </p:txBody>
      </p:sp>
      <p:sp>
        <p:nvSpPr>
          <p:cNvPr id="6" name="Metin kutusu 5">
            <a:extLst>
              <a:ext uri="{FF2B5EF4-FFF2-40B4-BE49-F238E27FC236}">
                <a16:creationId xmlns:a16="http://schemas.microsoft.com/office/drawing/2014/main" id="{9C577E23-C53E-4D0B-AFF3-3F4B605217C8}"/>
              </a:ext>
            </a:extLst>
          </p:cNvPr>
          <p:cNvSpPr txBox="1"/>
          <p:nvPr/>
        </p:nvSpPr>
        <p:spPr>
          <a:xfrm>
            <a:off x="519343" y="72183"/>
            <a:ext cx="5650638" cy="523220"/>
          </a:xfrm>
          <a:prstGeom prst="rect">
            <a:avLst/>
          </a:prstGeom>
          <a:noFill/>
        </p:spPr>
        <p:txBody>
          <a:bodyPr wrap="square">
            <a:spAutoFit/>
          </a:bodyPr>
          <a:lstStyle/>
          <a:p>
            <a:r>
              <a:rPr lang="tr-TR" sz="1400" i="1" dirty="0" err="1"/>
              <a:t>Rhizoctonia</a:t>
            </a:r>
            <a:r>
              <a:rPr lang="tr-TR" sz="1400" i="1" dirty="0"/>
              <a:t> </a:t>
            </a:r>
            <a:r>
              <a:rPr lang="tr-TR" sz="1400" i="1" dirty="0" err="1"/>
              <a:t>solani</a:t>
            </a:r>
            <a:r>
              <a:rPr lang="tr-TR" sz="1400" i="1" dirty="0"/>
              <a:t> </a:t>
            </a:r>
            <a:r>
              <a:rPr lang="tr-TR" sz="1400" i="1" dirty="0" err="1"/>
              <a:t>J.G.Kühn</a:t>
            </a:r>
            <a:r>
              <a:rPr lang="tr-TR" sz="1400" i="1" dirty="0"/>
              <a:t>., </a:t>
            </a:r>
            <a:r>
              <a:rPr lang="tr-TR" sz="1400" i="1" dirty="0" err="1"/>
              <a:t>Fusarium</a:t>
            </a:r>
            <a:r>
              <a:rPr lang="tr-TR" sz="1400" i="1" dirty="0"/>
              <a:t> </a:t>
            </a:r>
            <a:r>
              <a:rPr lang="tr-TR" sz="1400" i="1" dirty="0" err="1"/>
              <a:t>spp</a:t>
            </a:r>
            <a:r>
              <a:rPr lang="tr-TR" sz="1400" i="1" dirty="0"/>
              <a:t>., </a:t>
            </a:r>
            <a:r>
              <a:rPr lang="tr-TR" sz="1400" i="1" dirty="0" err="1"/>
              <a:t>Pythium</a:t>
            </a:r>
            <a:r>
              <a:rPr lang="tr-TR" sz="1400" i="1" dirty="0"/>
              <a:t> </a:t>
            </a:r>
            <a:r>
              <a:rPr lang="tr-TR" sz="1400" i="1" dirty="0" err="1"/>
              <a:t>spp</a:t>
            </a:r>
            <a:r>
              <a:rPr lang="tr-TR" sz="1400" i="1" dirty="0"/>
              <a:t>., </a:t>
            </a:r>
            <a:r>
              <a:rPr lang="tr-TR" sz="1400" i="1" dirty="0" err="1"/>
              <a:t>Alternaria</a:t>
            </a:r>
            <a:r>
              <a:rPr lang="tr-TR" sz="1400" i="1" dirty="0"/>
              <a:t> </a:t>
            </a:r>
            <a:r>
              <a:rPr lang="tr-TR" sz="1400" i="1" dirty="0" err="1"/>
              <a:t>spp</a:t>
            </a:r>
            <a:r>
              <a:rPr lang="tr-TR" sz="1400" i="1" dirty="0"/>
              <a:t>., </a:t>
            </a:r>
            <a:r>
              <a:rPr lang="tr-TR" sz="1400" i="1" dirty="0" err="1"/>
              <a:t>Sclerotinia</a:t>
            </a:r>
            <a:r>
              <a:rPr lang="tr-TR" sz="1400" i="1" dirty="0"/>
              <a:t> </a:t>
            </a:r>
            <a:r>
              <a:rPr lang="tr-TR" sz="1400" i="1" dirty="0" err="1"/>
              <a:t>sclerotiorum</a:t>
            </a:r>
            <a:r>
              <a:rPr lang="tr-TR" sz="1400" i="1" dirty="0"/>
              <a:t> (</a:t>
            </a:r>
            <a:r>
              <a:rPr lang="tr-TR" sz="1400" i="1" dirty="0" err="1"/>
              <a:t>Lib</a:t>
            </a:r>
            <a:r>
              <a:rPr lang="tr-TR" sz="1400" i="1" dirty="0"/>
              <a:t>.) de </a:t>
            </a:r>
            <a:r>
              <a:rPr lang="tr-TR" sz="1400" i="1" dirty="0" err="1"/>
              <a:t>Bary</a:t>
            </a:r>
            <a:r>
              <a:rPr lang="tr-TR" sz="1400" i="1" dirty="0"/>
              <a:t>.</a:t>
            </a:r>
          </a:p>
        </p:txBody>
      </p:sp>
    </p:spTree>
    <p:extLst>
      <p:ext uri="{BB962C8B-B14F-4D97-AF65-F5344CB8AC3E}">
        <p14:creationId xmlns:p14="http://schemas.microsoft.com/office/powerpoint/2010/main" val="1408880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6" name="Picture 12" descr="P41402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4927" y="3147540"/>
            <a:ext cx="2653199" cy="353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BTKMetin-Hp\Desktop\Desktop\Desktop\çökerten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5212" y="3942926"/>
            <a:ext cx="4378788" cy="274221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01-P319005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7494" y="809857"/>
            <a:ext cx="4404734" cy="279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ikdörtgen 3"/>
          <p:cNvSpPr/>
          <p:nvPr/>
        </p:nvSpPr>
        <p:spPr>
          <a:xfrm>
            <a:off x="214072" y="632786"/>
            <a:ext cx="4094178" cy="2554545"/>
          </a:xfrm>
          <a:prstGeom prst="rect">
            <a:avLst/>
          </a:prstGeom>
        </p:spPr>
        <p:txBody>
          <a:bodyPr wrap="square">
            <a:spAutoFit/>
          </a:bodyPr>
          <a:lstStyle/>
          <a:p>
            <a:pPr algn="just">
              <a:buFont typeface="Wingdings" panose="05000000000000000000" pitchFamily="2" charset="2"/>
              <a:buChar char="ü"/>
            </a:pPr>
            <a:r>
              <a:rPr lang="en-US" altLang="tr-TR" sz="1600" dirty="0">
                <a:latin typeface="Arial" panose="020B0604020202020204" pitchFamily="34" charset="0"/>
                <a:cs typeface="Arial" panose="020B0604020202020204" pitchFamily="34" charset="0"/>
              </a:rPr>
              <a:t>Immediately after sowing the seeds, apply 3-4 liters of medicated water per square meter. After the seedlings have fully emerged, repeat the treatments every 8-10 days. Spraying should be done with a bucket with a sieve. Clean water should be given after spraying.</a:t>
            </a:r>
          </a:p>
          <a:p>
            <a:pPr algn="just">
              <a:buFont typeface="Wingdings" panose="05000000000000000000" pitchFamily="2" charset="2"/>
              <a:buChar char="ü"/>
            </a:pPr>
            <a:endParaRPr lang="en-US" altLang="tr-TR" sz="1600" dirty="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n-US" altLang="tr-TR" sz="1600" dirty="0">
                <a:latin typeface="Arial" panose="020B0604020202020204" pitchFamily="34" charset="0"/>
                <a:cs typeface="Arial" panose="020B0604020202020204" pitchFamily="34" charset="0"/>
              </a:rPr>
              <a:t>In severe infections, copper-based pesticides should be preferred.</a:t>
            </a:r>
            <a:endParaRPr lang="tr-TR" altLang="tr-TR" sz="1600" dirty="0">
              <a:latin typeface="Arial" panose="020B0604020202020204" pitchFamily="34" charset="0"/>
              <a:cs typeface="Arial" panose="020B0604020202020204" pitchFamily="34" charset="0"/>
            </a:endParaRPr>
          </a:p>
        </p:txBody>
      </p:sp>
      <p:sp>
        <p:nvSpPr>
          <p:cNvPr id="13" name="Sağ Ok 12"/>
          <p:cNvSpPr/>
          <p:nvPr/>
        </p:nvSpPr>
        <p:spPr>
          <a:xfrm>
            <a:off x="4451331" y="1910059"/>
            <a:ext cx="811782" cy="3775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62" dirty="0"/>
          </a:p>
        </p:txBody>
      </p:sp>
      <p:sp>
        <p:nvSpPr>
          <p:cNvPr id="3" name="Metin kutusu 2"/>
          <p:cNvSpPr txBox="1"/>
          <p:nvPr/>
        </p:nvSpPr>
        <p:spPr>
          <a:xfrm>
            <a:off x="214072" y="167589"/>
            <a:ext cx="2501701" cy="369332"/>
          </a:xfrm>
          <a:prstGeom prst="rect">
            <a:avLst/>
          </a:prstGeom>
          <a:noFill/>
        </p:spPr>
        <p:txBody>
          <a:bodyPr wrap="square" rtlCol="0">
            <a:spAutoFit/>
          </a:bodyPr>
          <a:lstStyle/>
          <a:p>
            <a:r>
              <a:rPr lang="tr-TR" b="1" dirty="0">
                <a:solidFill>
                  <a:srgbClr val="FF0000"/>
                </a:solidFill>
                <a:latin typeface="Arial" panose="020B0604020202020204" pitchFamily="34" charset="0"/>
                <a:cs typeface="Arial" panose="020B0604020202020204" pitchFamily="34" charset="0"/>
              </a:rPr>
              <a:t>PEST CONTROL</a:t>
            </a:r>
          </a:p>
        </p:txBody>
      </p:sp>
      <p:sp>
        <p:nvSpPr>
          <p:cNvPr id="12" name="Unvan 1">
            <a:extLst>
              <a:ext uri="{FF2B5EF4-FFF2-40B4-BE49-F238E27FC236}">
                <a16:creationId xmlns:a16="http://schemas.microsoft.com/office/drawing/2014/main" id="{7B6D0E3D-ADBD-428C-BD32-A8F78C9768D2}"/>
              </a:ext>
            </a:extLst>
          </p:cNvPr>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DAMPING OFF</a:t>
            </a:r>
          </a:p>
        </p:txBody>
      </p:sp>
      <p:sp>
        <p:nvSpPr>
          <p:cNvPr id="9" name="Metin kutusu 8">
            <a:extLst>
              <a:ext uri="{FF2B5EF4-FFF2-40B4-BE49-F238E27FC236}">
                <a16:creationId xmlns:a16="http://schemas.microsoft.com/office/drawing/2014/main" id="{1F2E21E1-2FAD-41F2-8E93-2410B2C53F36}"/>
              </a:ext>
            </a:extLst>
          </p:cNvPr>
          <p:cNvSpPr txBox="1"/>
          <p:nvPr/>
        </p:nvSpPr>
        <p:spPr>
          <a:xfrm>
            <a:off x="2991775" y="52179"/>
            <a:ext cx="3297006" cy="577081"/>
          </a:xfrm>
          <a:prstGeom prst="rect">
            <a:avLst/>
          </a:prstGeom>
          <a:noFill/>
        </p:spPr>
        <p:txBody>
          <a:bodyPr wrap="square">
            <a:spAutoFit/>
          </a:bodyPr>
          <a:lstStyle/>
          <a:p>
            <a:r>
              <a:rPr lang="tr-TR" sz="1050" i="1" dirty="0" err="1"/>
              <a:t>Rhizoctonia</a:t>
            </a:r>
            <a:r>
              <a:rPr lang="tr-TR" sz="1050" i="1" dirty="0"/>
              <a:t> </a:t>
            </a:r>
            <a:r>
              <a:rPr lang="tr-TR" sz="1050" i="1" dirty="0" err="1"/>
              <a:t>solani</a:t>
            </a:r>
            <a:r>
              <a:rPr lang="tr-TR" sz="1050" i="1" dirty="0"/>
              <a:t> </a:t>
            </a:r>
            <a:r>
              <a:rPr lang="tr-TR" sz="1050" i="1" dirty="0" err="1"/>
              <a:t>J.G.Kühn</a:t>
            </a:r>
            <a:r>
              <a:rPr lang="tr-TR" sz="1050" i="1" dirty="0"/>
              <a:t>., </a:t>
            </a:r>
            <a:r>
              <a:rPr lang="tr-TR" sz="1050" i="1" dirty="0" err="1"/>
              <a:t>Fusarium</a:t>
            </a:r>
            <a:r>
              <a:rPr lang="tr-TR" sz="1050" i="1" dirty="0"/>
              <a:t> </a:t>
            </a:r>
            <a:r>
              <a:rPr lang="tr-TR" sz="1050" i="1" dirty="0" err="1"/>
              <a:t>spp</a:t>
            </a:r>
            <a:r>
              <a:rPr lang="tr-TR" sz="1050" i="1" dirty="0"/>
              <a:t>., </a:t>
            </a:r>
            <a:r>
              <a:rPr lang="tr-TR" sz="1050" i="1" dirty="0" err="1"/>
              <a:t>Pythium</a:t>
            </a:r>
            <a:r>
              <a:rPr lang="tr-TR" sz="1050" i="1" dirty="0"/>
              <a:t> </a:t>
            </a:r>
            <a:r>
              <a:rPr lang="tr-TR" sz="1050" i="1" dirty="0" err="1"/>
              <a:t>spp</a:t>
            </a:r>
            <a:r>
              <a:rPr lang="tr-TR" sz="1050" i="1" dirty="0"/>
              <a:t>., </a:t>
            </a:r>
            <a:r>
              <a:rPr lang="tr-TR" sz="1050" i="1" dirty="0" err="1"/>
              <a:t>Alternaria</a:t>
            </a:r>
            <a:r>
              <a:rPr lang="tr-TR" sz="1050" i="1" dirty="0"/>
              <a:t> </a:t>
            </a:r>
            <a:r>
              <a:rPr lang="tr-TR" sz="1050" i="1" dirty="0" err="1"/>
              <a:t>spp</a:t>
            </a:r>
            <a:r>
              <a:rPr lang="tr-TR" sz="1050" i="1" dirty="0"/>
              <a:t>., </a:t>
            </a:r>
            <a:r>
              <a:rPr lang="tr-TR" sz="1050" i="1" dirty="0" err="1"/>
              <a:t>Sclerotinia</a:t>
            </a:r>
            <a:r>
              <a:rPr lang="tr-TR" sz="1050" i="1" dirty="0"/>
              <a:t> </a:t>
            </a:r>
            <a:r>
              <a:rPr lang="tr-TR" sz="1050" i="1" dirty="0" err="1"/>
              <a:t>sclerotiorum</a:t>
            </a:r>
            <a:r>
              <a:rPr lang="tr-TR" sz="1050" i="1" dirty="0"/>
              <a:t> (</a:t>
            </a:r>
            <a:r>
              <a:rPr lang="tr-TR" sz="1050" i="1" dirty="0" err="1"/>
              <a:t>Lib</a:t>
            </a:r>
            <a:r>
              <a:rPr lang="tr-TR" sz="1050" i="1" dirty="0"/>
              <a:t>.) de </a:t>
            </a:r>
            <a:r>
              <a:rPr lang="tr-TR" sz="1050" i="1" dirty="0" err="1"/>
              <a:t>Bary</a:t>
            </a:r>
            <a:r>
              <a:rPr lang="tr-TR" sz="1050" i="1" dirty="0"/>
              <a:t>.</a:t>
            </a:r>
          </a:p>
        </p:txBody>
      </p:sp>
    </p:spTree>
    <p:extLst>
      <p:ext uri="{BB962C8B-B14F-4D97-AF65-F5344CB8AC3E}">
        <p14:creationId xmlns:p14="http://schemas.microsoft.com/office/powerpoint/2010/main" val="18145250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3000"/>
                                  </p:stCondLst>
                                  <p:childTnLst>
                                    <p:set>
                                      <p:cBhvr>
                                        <p:cTn id="6" dur="1" fill="hold">
                                          <p:stCondLst>
                                            <p:cond delay="0"/>
                                          </p:stCondLst>
                                        </p:cTn>
                                        <p:tgtEl>
                                          <p:spTgt spid="13"/>
                                        </p:tgtEl>
                                        <p:attrNameLst>
                                          <p:attrName>style.visibility</p:attrName>
                                        </p:attrNameLst>
                                      </p:cBhvr>
                                      <p:to>
                                        <p:strVal val="visible"/>
                                      </p:to>
                                    </p:set>
                                    <p:anim calcmode="lin" valueType="num">
                                      <p:cBhvr>
                                        <p:cTn id="7" dur="3000" fill="hold"/>
                                        <p:tgtEl>
                                          <p:spTgt spid="13"/>
                                        </p:tgtEl>
                                        <p:attrNameLst>
                                          <p:attrName>ppt_w</p:attrName>
                                        </p:attrNameLst>
                                      </p:cBhvr>
                                      <p:tavLst>
                                        <p:tav tm="0">
                                          <p:val>
                                            <p:fltVal val="0"/>
                                          </p:val>
                                        </p:tav>
                                        <p:tav tm="100000">
                                          <p:val>
                                            <p:strVal val="#ppt_w"/>
                                          </p:val>
                                        </p:tav>
                                      </p:tavLst>
                                    </p:anim>
                                    <p:anim calcmode="lin" valueType="num">
                                      <p:cBhvr>
                                        <p:cTn id="8" dur="3000" fill="hold"/>
                                        <p:tgtEl>
                                          <p:spTgt spid="13"/>
                                        </p:tgtEl>
                                        <p:attrNameLst>
                                          <p:attrName>ppt_h</p:attrName>
                                        </p:attrNameLst>
                                      </p:cBhvr>
                                      <p:tavLst>
                                        <p:tav tm="0">
                                          <p:val>
                                            <p:fltVal val="0"/>
                                          </p:val>
                                        </p:tav>
                                        <p:tav tm="100000">
                                          <p:val>
                                            <p:strVal val="#ppt_h"/>
                                          </p:val>
                                        </p:tav>
                                      </p:tavLst>
                                    </p:anim>
                                    <p:anim calcmode="lin" valueType="num">
                                      <p:cBhvr>
                                        <p:cTn id="9" dur="3000" fill="hold"/>
                                        <p:tgtEl>
                                          <p:spTgt spid="13"/>
                                        </p:tgtEl>
                                        <p:attrNameLst>
                                          <p:attrName>style.rotation</p:attrName>
                                        </p:attrNameLst>
                                      </p:cBhvr>
                                      <p:tavLst>
                                        <p:tav tm="0">
                                          <p:val>
                                            <p:fltVal val="90"/>
                                          </p:val>
                                        </p:tav>
                                        <p:tav tm="100000">
                                          <p:val>
                                            <p:fltVal val="0"/>
                                          </p:val>
                                        </p:tav>
                                      </p:tavLst>
                                    </p:anim>
                                    <p:animEffect transition="in" filter="fade">
                                      <p:cBhvr>
                                        <p:cTn id="10"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7A1CD2CA-C8F9-4F90-82E0-61FAA84898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345" y="1184794"/>
            <a:ext cx="8501309" cy="5673206"/>
          </a:xfrm>
          <a:prstGeom prst="rect">
            <a:avLst/>
          </a:prstGeom>
        </p:spPr>
      </p:pic>
      <p:sp>
        <p:nvSpPr>
          <p:cNvPr id="4" name="Unvan 1">
            <a:extLst>
              <a:ext uri="{FF2B5EF4-FFF2-40B4-BE49-F238E27FC236}">
                <a16:creationId xmlns:a16="http://schemas.microsoft.com/office/drawing/2014/main" id="{1598F4E1-8E97-4D2E-863A-EECDA7A51373}"/>
              </a:ext>
            </a:extLst>
          </p:cNvPr>
          <p:cNvSpPr txBox="1">
            <a:spLocks/>
          </p:cNvSpPr>
          <p:nvPr/>
        </p:nvSpPr>
        <p:spPr>
          <a:xfrm>
            <a:off x="846817" y="167589"/>
            <a:ext cx="8239991" cy="373071"/>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tr-TR" b="1" dirty="0">
                <a:solidFill>
                  <a:srgbClr val="FF0000"/>
                </a:solidFill>
              </a:rPr>
              <a:t>DAMPING OFF</a:t>
            </a:r>
          </a:p>
        </p:txBody>
      </p:sp>
      <p:sp>
        <p:nvSpPr>
          <p:cNvPr id="6" name="Metin kutusu 5">
            <a:extLst>
              <a:ext uri="{FF2B5EF4-FFF2-40B4-BE49-F238E27FC236}">
                <a16:creationId xmlns:a16="http://schemas.microsoft.com/office/drawing/2014/main" id="{6725F999-ECD0-4936-BC1A-0F61430BAC6E}"/>
              </a:ext>
            </a:extLst>
          </p:cNvPr>
          <p:cNvSpPr txBox="1"/>
          <p:nvPr/>
        </p:nvSpPr>
        <p:spPr>
          <a:xfrm>
            <a:off x="145142" y="678061"/>
            <a:ext cx="8853713"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Formation of black-blue colored sclerotia due to damping-off agents in tobacco seedlings.</a:t>
            </a:r>
            <a:endParaRPr lang="tr-TR" sz="1600" dirty="0">
              <a:latin typeface="Arial" panose="020B0604020202020204" pitchFamily="34" charset="0"/>
              <a:cs typeface="Arial" panose="020B0604020202020204" pitchFamily="34" charset="0"/>
            </a:endParaRPr>
          </a:p>
        </p:txBody>
      </p:sp>
      <p:sp>
        <p:nvSpPr>
          <p:cNvPr id="7" name="Metin kutusu 6">
            <a:extLst>
              <a:ext uri="{FF2B5EF4-FFF2-40B4-BE49-F238E27FC236}">
                <a16:creationId xmlns:a16="http://schemas.microsoft.com/office/drawing/2014/main" id="{6BD7D047-CBB0-499C-84A3-6D3F71309A8F}"/>
              </a:ext>
            </a:extLst>
          </p:cNvPr>
          <p:cNvSpPr txBox="1"/>
          <p:nvPr/>
        </p:nvSpPr>
        <p:spPr>
          <a:xfrm>
            <a:off x="519343" y="72183"/>
            <a:ext cx="5650638" cy="523220"/>
          </a:xfrm>
          <a:prstGeom prst="rect">
            <a:avLst/>
          </a:prstGeom>
          <a:noFill/>
        </p:spPr>
        <p:txBody>
          <a:bodyPr wrap="square">
            <a:spAutoFit/>
          </a:bodyPr>
          <a:lstStyle/>
          <a:p>
            <a:r>
              <a:rPr lang="tr-TR" sz="1400" i="1" dirty="0" err="1"/>
              <a:t>Rhizoctonia</a:t>
            </a:r>
            <a:r>
              <a:rPr lang="tr-TR" sz="1400" i="1" dirty="0"/>
              <a:t> </a:t>
            </a:r>
            <a:r>
              <a:rPr lang="tr-TR" sz="1400" i="1" dirty="0" err="1"/>
              <a:t>solani</a:t>
            </a:r>
            <a:r>
              <a:rPr lang="tr-TR" sz="1400" i="1" dirty="0"/>
              <a:t> </a:t>
            </a:r>
            <a:r>
              <a:rPr lang="tr-TR" sz="1400" i="1" dirty="0" err="1"/>
              <a:t>J.G.Kühn</a:t>
            </a:r>
            <a:r>
              <a:rPr lang="tr-TR" sz="1400" i="1" dirty="0"/>
              <a:t>., </a:t>
            </a:r>
            <a:r>
              <a:rPr lang="tr-TR" sz="1400" i="1" dirty="0" err="1"/>
              <a:t>Fusarium</a:t>
            </a:r>
            <a:r>
              <a:rPr lang="tr-TR" sz="1400" i="1" dirty="0"/>
              <a:t> </a:t>
            </a:r>
            <a:r>
              <a:rPr lang="tr-TR" sz="1400" i="1" dirty="0" err="1"/>
              <a:t>spp</a:t>
            </a:r>
            <a:r>
              <a:rPr lang="tr-TR" sz="1400" i="1" dirty="0"/>
              <a:t>., </a:t>
            </a:r>
            <a:r>
              <a:rPr lang="tr-TR" sz="1400" i="1" dirty="0" err="1"/>
              <a:t>Pythium</a:t>
            </a:r>
            <a:r>
              <a:rPr lang="tr-TR" sz="1400" i="1" dirty="0"/>
              <a:t> </a:t>
            </a:r>
            <a:r>
              <a:rPr lang="tr-TR" sz="1400" i="1" dirty="0" err="1"/>
              <a:t>spp</a:t>
            </a:r>
            <a:r>
              <a:rPr lang="tr-TR" sz="1400" i="1" dirty="0"/>
              <a:t>., </a:t>
            </a:r>
            <a:r>
              <a:rPr lang="tr-TR" sz="1400" i="1" dirty="0" err="1"/>
              <a:t>Alternaria</a:t>
            </a:r>
            <a:r>
              <a:rPr lang="tr-TR" sz="1400" i="1" dirty="0"/>
              <a:t> </a:t>
            </a:r>
            <a:r>
              <a:rPr lang="tr-TR" sz="1400" i="1" dirty="0" err="1"/>
              <a:t>spp</a:t>
            </a:r>
            <a:r>
              <a:rPr lang="tr-TR" sz="1400" i="1" dirty="0"/>
              <a:t>., </a:t>
            </a:r>
            <a:r>
              <a:rPr lang="tr-TR" sz="1400" i="1" dirty="0" err="1"/>
              <a:t>Sclerotinia</a:t>
            </a:r>
            <a:r>
              <a:rPr lang="tr-TR" sz="1400" i="1" dirty="0"/>
              <a:t> </a:t>
            </a:r>
            <a:r>
              <a:rPr lang="tr-TR" sz="1400" i="1" dirty="0" err="1"/>
              <a:t>sclerotiorum</a:t>
            </a:r>
            <a:r>
              <a:rPr lang="tr-TR" sz="1400" i="1" dirty="0"/>
              <a:t> (</a:t>
            </a:r>
            <a:r>
              <a:rPr lang="tr-TR" sz="1400" i="1" dirty="0" err="1"/>
              <a:t>Lib</a:t>
            </a:r>
            <a:r>
              <a:rPr lang="tr-TR" sz="1400" i="1" dirty="0"/>
              <a:t>.) de </a:t>
            </a:r>
            <a:r>
              <a:rPr lang="tr-TR" sz="1400" i="1" dirty="0" err="1"/>
              <a:t>Bary</a:t>
            </a:r>
            <a:r>
              <a:rPr lang="tr-TR" sz="1400" i="1" dirty="0"/>
              <a:t>.</a:t>
            </a:r>
          </a:p>
        </p:txBody>
      </p:sp>
    </p:spTree>
    <p:extLst>
      <p:ext uri="{BB962C8B-B14F-4D97-AF65-F5344CB8AC3E}">
        <p14:creationId xmlns:p14="http://schemas.microsoft.com/office/powerpoint/2010/main" val="1604819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4833872" y="1120676"/>
            <a:ext cx="3948955" cy="19389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400" dirty="0">
                <a:latin typeface="Arial" panose="020B0604020202020204" pitchFamily="34" charset="0"/>
                <a:cs typeface="Arial" panose="020B0604020202020204" pitchFamily="34" charset="0"/>
              </a:rPr>
              <a:t>Powdery mildew is a field-season disease. One or two applications (systemic) in late June or July are usually sufficient.</a:t>
            </a:r>
            <a:endParaRPr lang="tr-TR" sz="2400" dirty="0">
              <a:latin typeface="Arial" panose="020B0604020202020204" pitchFamily="34" charset="0"/>
              <a:cs typeface="Arial" panose="020B0604020202020204" pitchFamily="34" charset="0"/>
            </a:endParaRPr>
          </a:p>
        </p:txBody>
      </p:sp>
      <p:sp>
        <p:nvSpPr>
          <p:cNvPr id="8" name="Başlık 1"/>
          <p:cNvSpPr txBox="1">
            <a:spLocks/>
          </p:cNvSpPr>
          <p:nvPr/>
        </p:nvSpPr>
        <p:spPr>
          <a:xfrm>
            <a:off x="0" y="3951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POWDERY MILDEW DISEASE</a:t>
            </a:r>
          </a:p>
        </p:txBody>
      </p:sp>
      <p:pic>
        <p:nvPicPr>
          <p:cNvPr id="3" name="Resim 2">
            <a:extLst>
              <a:ext uri="{FF2B5EF4-FFF2-40B4-BE49-F238E27FC236}">
                <a16:creationId xmlns:a16="http://schemas.microsoft.com/office/drawing/2014/main" id="{5D390D2A-DCCF-44F5-A39F-E4499800D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808921"/>
            <a:ext cx="4472700" cy="2795437"/>
          </a:xfrm>
          <a:prstGeom prst="rect">
            <a:avLst/>
          </a:prstGeom>
        </p:spPr>
      </p:pic>
      <p:pic>
        <p:nvPicPr>
          <p:cNvPr id="6" name="Resim 5">
            <a:extLst>
              <a:ext uri="{FF2B5EF4-FFF2-40B4-BE49-F238E27FC236}">
                <a16:creationId xmlns:a16="http://schemas.microsoft.com/office/drawing/2014/main" id="{96B103AA-25DE-4E94-B869-B5E2088172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0258"/>
            <a:ext cx="4430807" cy="5907741"/>
          </a:xfrm>
          <a:prstGeom prst="rect">
            <a:avLst/>
          </a:prstGeom>
        </p:spPr>
      </p:pic>
      <p:sp>
        <p:nvSpPr>
          <p:cNvPr id="7" name="Metin kutusu 6">
            <a:extLst>
              <a:ext uri="{FF2B5EF4-FFF2-40B4-BE49-F238E27FC236}">
                <a16:creationId xmlns:a16="http://schemas.microsoft.com/office/drawing/2014/main" id="{372B9738-C294-4874-A35E-B205E8D26B98}"/>
              </a:ext>
            </a:extLst>
          </p:cNvPr>
          <p:cNvSpPr txBox="1"/>
          <p:nvPr/>
        </p:nvSpPr>
        <p:spPr>
          <a:xfrm>
            <a:off x="5383483" y="476637"/>
            <a:ext cx="2269068" cy="276999"/>
          </a:xfrm>
          <a:prstGeom prst="rect">
            <a:avLst/>
          </a:prstGeom>
          <a:noFill/>
        </p:spPr>
        <p:txBody>
          <a:bodyPr wrap="square">
            <a:spAutoFit/>
          </a:bodyPr>
          <a:lstStyle/>
          <a:p>
            <a:r>
              <a:rPr lang="tr-TR" sz="1200" i="1" dirty="0" err="1"/>
              <a:t>Erysiphe</a:t>
            </a:r>
            <a:r>
              <a:rPr lang="tr-TR" sz="1200" i="1" dirty="0"/>
              <a:t> </a:t>
            </a:r>
            <a:r>
              <a:rPr lang="tr-TR" sz="1200" i="1" dirty="0" err="1"/>
              <a:t>cichoracearum</a:t>
            </a:r>
            <a:r>
              <a:rPr lang="tr-TR" sz="1200" i="1" dirty="0"/>
              <a:t> D.C.</a:t>
            </a:r>
          </a:p>
        </p:txBody>
      </p:sp>
    </p:spTree>
    <p:extLst>
      <p:ext uri="{BB962C8B-B14F-4D97-AF65-F5344CB8AC3E}">
        <p14:creationId xmlns:p14="http://schemas.microsoft.com/office/powerpoint/2010/main" val="20784067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dirty="0"/>
              <a:t>                                        </a:t>
            </a:r>
          </a:p>
        </p:txBody>
      </p:sp>
      <p:sp>
        <p:nvSpPr>
          <p:cNvPr id="7" name="Başlık 1"/>
          <p:cNvSpPr txBox="1">
            <a:spLocks/>
          </p:cNvSpPr>
          <p:nvPr/>
        </p:nvSpPr>
        <p:spPr>
          <a:xfrm>
            <a:off x="0" y="53743"/>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APHIDS</a:t>
            </a:r>
          </a:p>
        </p:txBody>
      </p:sp>
      <p:pic>
        <p:nvPicPr>
          <p:cNvPr id="8" name="Picture 2" descr="C:\Users\BTKMetin-Hp\Desktop\IMG_45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26" y="3367004"/>
            <a:ext cx="4583002" cy="3437251"/>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210670" y="1235874"/>
            <a:ext cx="8722659" cy="1815882"/>
          </a:xfrm>
          <a:prstGeom prst="rect">
            <a:avLst/>
          </a:prstGeom>
        </p:spPr>
        <p:txBody>
          <a:bodyPr wrap="square">
            <a:spAutoFit/>
          </a:bodyPr>
          <a:lstStyle/>
          <a:p>
            <a:pPr marL="171450" indent="-171450" algn="just">
              <a:buFont typeface="Arial" panose="020B0604020202020204" pitchFamily="34" charset="0"/>
              <a:buChar char="•"/>
            </a:pPr>
            <a:r>
              <a:rPr lang="en-US" sz="1600" dirty="0">
                <a:latin typeface="Arial" panose="020B0604020202020204" pitchFamily="34" charset="0"/>
                <a:cs typeface="Arial" panose="020B0604020202020204" pitchFamily="34" charset="0"/>
              </a:rPr>
              <a:t>Due to the sweet substance that aphids secrete during feeding, a grayish, honeydew-like layer covers the leaves. This layer hinders photosynthesis and respiration. It also causes the leaves to stick together during drying, to break apart during processing, and negatively affects quality.</a:t>
            </a:r>
          </a:p>
          <a:p>
            <a:pPr marL="171450" indent="-171450" algn="jus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n-US" sz="1600" dirty="0">
                <a:latin typeface="Arial" panose="020B0604020202020204" pitchFamily="34" charset="0"/>
                <a:cs typeface="Arial" panose="020B0604020202020204" pitchFamily="34" charset="0"/>
              </a:rPr>
              <a:t>In addition to the damages listed above, aphids are carriers of some viral diseases and should therefore be closely monitored.</a:t>
            </a:r>
            <a:endParaRPr lang="tr-TR" sz="1600" dirty="0">
              <a:latin typeface="Arial" panose="020B0604020202020204" pitchFamily="34" charset="0"/>
              <a:cs typeface="Arial" panose="020B0604020202020204" pitchFamily="34" charset="0"/>
            </a:endParaRPr>
          </a:p>
        </p:txBody>
      </p:sp>
      <p:pic>
        <p:nvPicPr>
          <p:cNvPr id="9" name="Picture 3" descr="C:\Users\BTKMetin-Hp\Desktop\IMG_45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2682" y="3361399"/>
            <a:ext cx="4460145" cy="3437251"/>
          </a:xfrm>
          <a:prstGeom prst="rect">
            <a:avLst/>
          </a:prstGeom>
          <a:noFill/>
          <a:extLst>
            <a:ext uri="{909E8E84-426E-40DD-AFC4-6F175D3DCCD1}">
              <a14:hiddenFill xmlns:a14="http://schemas.microsoft.com/office/drawing/2010/main">
                <a:solidFill>
                  <a:srgbClr val="FFFFFF"/>
                </a:solidFill>
              </a14:hiddenFill>
            </a:ext>
          </a:extLst>
        </p:spPr>
      </p:pic>
      <p:sp>
        <p:nvSpPr>
          <p:cNvPr id="10" name="Metin kutusu 9">
            <a:extLst>
              <a:ext uri="{FF2B5EF4-FFF2-40B4-BE49-F238E27FC236}">
                <a16:creationId xmlns:a16="http://schemas.microsoft.com/office/drawing/2014/main" id="{EF7DEDA9-3446-483E-B3EB-9C9A42FD7A11}"/>
              </a:ext>
            </a:extLst>
          </p:cNvPr>
          <p:cNvSpPr txBox="1"/>
          <p:nvPr/>
        </p:nvSpPr>
        <p:spPr>
          <a:xfrm>
            <a:off x="7713033" y="463316"/>
            <a:ext cx="1430967" cy="276999"/>
          </a:xfrm>
          <a:prstGeom prst="rect">
            <a:avLst/>
          </a:prstGeom>
          <a:noFill/>
        </p:spPr>
        <p:txBody>
          <a:bodyPr wrap="square">
            <a:spAutoFit/>
          </a:bodyPr>
          <a:lstStyle/>
          <a:p>
            <a:r>
              <a:rPr lang="tr-TR" sz="1200" dirty="0" err="1"/>
              <a:t>Myzus</a:t>
            </a:r>
            <a:r>
              <a:rPr lang="tr-TR" sz="1200" dirty="0"/>
              <a:t> </a:t>
            </a:r>
            <a:r>
              <a:rPr lang="tr-TR" sz="1200" dirty="0" err="1"/>
              <a:t>persicae</a:t>
            </a:r>
            <a:endParaRPr lang="tr-TR" sz="1200" dirty="0"/>
          </a:p>
        </p:txBody>
      </p:sp>
    </p:spTree>
    <p:extLst>
      <p:ext uri="{BB962C8B-B14F-4D97-AF65-F5344CB8AC3E}">
        <p14:creationId xmlns:p14="http://schemas.microsoft.com/office/powerpoint/2010/main" val="2961625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15153" y="1270515"/>
            <a:ext cx="8767481" cy="203132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US" altLang="tr-TR" sz="1800" dirty="0">
                <a:latin typeface="Arial" panose="020B0604020202020204" pitchFamily="34" charset="0"/>
                <a:cs typeface="Arial" panose="020B0604020202020204" pitchFamily="34" charset="0"/>
              </a:rPr>
              <a:t>Mosaic symptoms and swelling occur in young leaves, manifesting as light yellow-green and dark green discoloration.</a:t>
            </a:r>
          </a:p>
          <a:p>
            <a:pPr marL="285750" indent="-285750">
              <a:buFont typeface="Arial" panose="020B0604020202020204" pitchFamily="34" charset="0"/>
              <a:buChar char="•"/>
            </a:pPr>
            <a:endParaRPr lang="en-US" altLang="tr-TR"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tr-TR" sz="1800" dirty="0">
                <a:latin typeface="Arial" panose="020B0604020202020204" pitchFamily="34" charset="0"/>
                <a:cs typeface="Arial" panose="020B0604020202020204" pitchFamily="34" charset="0"/>
              </a:rPr>
              <a:t>It is transmitted through contact, seeds, and certain insect species with biting or chewing mouthparts.</a:t>
            </a:r>
          </a:p>
          <a:p>
            <a:pPr marL="285750" indent="-285750">
              <a:buFont typeface="Arial" panose="020B0604020202020204" pitchFamily="34" charset="0"/>
              <a:buChar char="•"/>
            </a:pPr>
            <a:endParaRPr lang="en-US" altLang="tr-TR"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tLang="tr-TR" sz="1800" dirty="0">
                <a:latin typeface="Arial" panose="020B0604020202020204" pitchFamily="34" charset="0"/>
                <a:cs typeface="Arial" panose="020B0604020202020204" pitchFamily="34" charset="0"/>
              </a:rPr>
              <a:t>Control measures should be taken against vector insects, especially aphids.</a:t>
            </a:r>
            <a:endParaRPr lang="tr-TR" sz="1662" dirty="0">
              <a:latin typeface="Arial" panose="020B0604020202020204" pitchFamily="34" charset="0"/>
              <a:cs typeface="Arial" panose="020B0604020202020204" pitchFamily="34" charset="0"/>
            </a:endParaRPr>
          </a:p>
        </p:txBody>
      </p:sp>
      <p:sp>
        <p:nvSpPr>
          <p:cNvPr id="8" name="Başlık 1"/>
          <p:cNvSpPr txBox="1">
            <a:spLocks/>
          </p:cNvSpPr>
          <p:nvPr/>
        </p:nvSpPr>
        <p:spPr>
          <a:xfrm>
            <a:off x="0" y="72970"/>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TOBACCO MOSAIC VIRUS (TMV)</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7234" y="3612776"/>
            <a:ext cx="4496766" cy="3245224"/>
          </a:xfrm>
          <a:prstGeom prst="rect">
            <a:avLst/>
          </a:prstGeom>
        </p:spPr>
      </p:pic>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12776"/>
            <a:ext cx="4980580" cy="3245224"/>
          </a:xfrm>
          <a:prstGeom prst="rect">
            <a:avLst/>
          </a:prstGeom>
        </p:spPr>
      </p:pic>
    </p:spTree>
    <p:extLst>
      <p:ext uri="{BB962C8B-B14F-4D97-AF65-F5344CB8AC3E}">
        <p14:creationId xmlns:p14="http://schemas.microsoft.com/office/powerpoint/2010/main" val="4009569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183776" y="3444460"/>
            <a:ext cx="8776447" cy="733279"/>
          </a:xfrm>
          <a:prstGeom prst="rect">
            <a:avLst/>
          </a:prstGeom>
          <a:ln/>
        </p:spPr>
        <p:style>
          <a:lnRef idx="2">
            <a:schemeClr val="accent1"/>
          </a:lnRef>
          <a:fillRef idx="1">
            <a:schemeClr val="lt1"/>
          </a:fillRef>
          <a:effectRef idx="0">
            <a:schemeClr val="accent1"/>
          </a:effectRef>
          <a:fontRef idx="minor">
            <a:schemeClr val="dk1"/>
          </a:fontRef>
        </p:style>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r>
              <a:rPr lang="en-US" altLang="tr-TR" sz="1400" dirty="0"/>
              <a:t>It is a bacterial disease. It overwinters in plant debris. It is carried to the leaves by raindrops and wind. The disease spreads easily in rainy and humid weather, causing dead areas on the leaves. The pathogen disappears as the weather warms up.</a:t>
            </a:r>
            <a:endParaRPr lang="tr-TR" altLang="tr-TR" sz="1400" dirty="0"/>
          </a:p>
        </p:txBody>
      </p:sp>
      <p:sp>
        <p:nvSpPr>
          <p:cNvPr id="8" name="Başlık 1"/>
          <p:cNvSpPr txBox="1">
            <a:spLocks/>
          </p:cNvSpPr>
          <p:nvPr/>
        </p:nvSpPr>
        <p:spPr>
          <a:xfrm>
            <a:off x="0" y="72970"/>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WILD FIRE</a:t>
            </a:r>
          </a:p>
        </p:txBody>
      </p:sp>
      <p:pic>
        <p:nvPicPr>
          <p:cNvPr id="6" name="Resim 5">
            <a:extLst>
              <a:ext uri="{FF2B5EF4-FFF2-40B4-BE49-F238E27FC236}">
                <a16:creationId xmlns:a16="http://schemas.microsoft.com/office/drawing/2014/main" id="{C27DDAD5-7C42-45B3-BCD6-49E7B6F656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3519" y="4222229"/>
            <a:ext cx="4100481" cy="2562801"/>
          </a:xfrm>
          <a:prstGeom prst="rect">
            <a:avLst/>
          </a:prstGeom>
        </p:spPr>
      </p:pic>
      <p:pic>
        <p:nvPicPr>
          <p:cNvPr id="10" name="Resim 9">
            <a:extLst>
              <a:ext uri="{FF2B5EF4-FFF2-40B4-BE49-F238E27FC236}">
                <a16:creationId xmlns:a16="http://schemas.microsoft.com/office/drawing/2014/main" id="{81E8937A-E100-4B4F-AF68-2ADDA54C8C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810" y="837172"/>
            <a:ext cx="4095022" cy="2562801"/>
          </a:xfrm>
          <a:prstGeom prst="rect">
            <a:avLst/>
          </a:prstGeom>
        </p:spPr>
      </p:pic>
      <p:pic>
        <p:nvPicPr>
          <p:cNvPr id="12" name="Resim 11">
            <a:extLst>
              <a:ext uri="{FF2B5EF4-FFF2-40B4-BE49-F238E27FC236}">
                <a16:creationId xmlns:a16="http://schemas.microsoft.com/office/drawing/2014/main" id="{9685F789-BF3A-48F4-87A6-96B56D95AD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71772" y="837172"/>
            <a:ext cx="4095018" cy="2562799"/>
          </a:xfrm>
          <a:prstGeom prst="rect">
            <a:avLst/>
          </a:prstGeom>
        </p:spPr>
      </p:pic>
      <p:pic>
        <p:nvPicPr>
          <p:cNvPr id="14" name="Resim 13">
            <a:extLst>
              <a:ext uri="{FF2B5EF4-FFF2-40B4-BE49-F238E27FC236}">
                <a16:creationId xmlns:a16="http://schemas.microsoft.com/office/drawing/2014/main" id="{30B35362-74B5-4667-9C3C-3CED370A27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810" y="4222229"/>
            <a:ext cx="4095022" cy="2562801"/>
          </a:xfrm>
          <a:prstGeom prst="rect">
            <a:avLst/>
          </a:prstGeom>
        </p:spPr>
      </p:pic>
      <p:sp>
        <p:nvSpPr>
          <p:cNvPr id="11" name="Oval 10">
            <a:extLst>
              <a:ext uri="{FF2B5EF4-FFF2-40B4-BE49-F238E27FC236}">
                <a16:creationId xmlns:a16="http://schemas.microsoft.com/office/drawing/2014/main" id="{4FD50CE9-2C29-4638-A96F-F8172986F3A1}"/>
              </a:ext>
            </a:extLst>
          </p:cNvPr>
          <p:cNvSpPr/>
          <p:nvPr/>
        </p:nvSpPr>
        <p:spPr>
          <a:xfrm>
            <a:off x="5343807" y="5750998"/>
            <a:ext cx="3103507" cy="979316"/>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Metin kutusu 12">
            <a:extLst>
              <a:ext uri="{FF2B5EF4-FFF2-40B4-BE49-F238E27FC236}">
                <a16:creationId xmlns:a16="http://schemas.microsoft.com/office/drawing/2014/main" id="{945D4524-4FD2-4547-8A25-D8AA16C2BA1E}"/>
              </a:ext>
            </a:extLst>
          </p:cNvPr>
          <p:cNvSpPr txBox="1"/>
          <p:nvPr/>
        </p:nvSpPr>
        <p:spPr>
          <a:xfrm>
            <a:off x="7093759" y="473916"/>
            <a:ext cx="2246050" cy="261610"/>
          </a:xfrm>
          <a:prstGeom prst="rect">
            <a:avLst/>
          </a:prstGeom>
          <a:noFill/>
        </p:spPr>
        <p:txBody>
          <a:bodyPr wrap="square">
            <a:spAutoFit/>
          </a:bodyPr>
          <a:lstStyle/>
          <a:p>
            <a:r>
              <a:rPr lang="tr-TR" sz="1100" i="1" dirty="0" err="1"/>
              <a:t>Pseudomonas</a:t>
            </a:r>
            <a:r>
              <a:rPr lang="tr-TR" sz="1100" i="1" dirty="0"/>
              <a:t> </a:t>
            </a:r>
            <a:r>
              <a:rPr lang="tr-TR" sz="1100" i="1" dirty="0" err="1"/>
              <a:t>syringae</a:t>
            </a:r>
            <a:r>
              <a:rPr lang="tr-TR" sz="1100" i="1" dirty="0"/>
              <a:t> </a:t>
            </a:r>
            <a:r>
              <a:rPr lang="tr-TR" sz="1100" i="1" dirty="0" err="1"/>
              <a:t>pv</a:t>
            </a:r>
            <a:r>
              <a:rPr lang="tr-TR" sz="1100" i="1" dirty="0"/>
              <a:t>. </a:t>
            </a:r>
            <a:r>
              <a:rPr lang="tr-TR" sz="1100" i="1" dirty="0" err="1"/>
              <a:t>tabaci</a:t>
            </a:r>
            <a:endParaRPr lang="tr-TR" sz="1100" i="1" dirty="0"/>
          </a:p>
        </p:txBody>
      </p:sp>
    </p:spTree>
    <p:extLst>
      <p:ext uri="{BB962C8B-B14F-4D97-AF65-F5344CB8AC3E}">
        <p14:creationId xmlns:p14="http://schemas.microsoft.com/office/powerpoint/2010/main" val="33107450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ppt_w</p:attrName>
                                        </p:attrNameLst>
                                      </p:cBhvr>
                                      <p:tavLst>
                                        <p:tav tm="0">
                                          <p:val>
                                            <p:fltVal val="0"/>
                                          </p:val>
                                        </p:tav>
                                        <p:tav tm="100000">
                                          <p:val>
                                            <p:strVal val="#ppt_w"/>
                                          </p:val>
                                        </p:tav>
                                      </p:tavLst>
                                    </p:anim>
                                    <p:anim calcmode="lin" valueType="num">
                                      <p:cBhvr>
                                        <p:cTn id="8" dur="2000" fill="hold"/>
                                        <p:tgtEl>
                                          <p:spTgt spid="11"/>
                                        </p:tgtEl>
                                        <p:attrNameLst>
                                          <p:attrName>ppt_h</p:attrName>
                                        </p:attrNameLst>
                                      </p:cBhvr>
                                      <p:tavLst>
                                        <p:tav tm="0">
                                          <p:val>
                                            <p:fltVal val="0"/>
                                          </p:val>
                                        </p:tav>
                                        <p:tav tm="100000">
                                          <p:val>
                                            <p:strVal val="#ppt_h"/>
                                          </p:val>
                                        </p:tav>
                                      </p:tavLst>
                                    </p:anim>
                                    <p:anim calcmode="lin" valueType="num">
                                      <p:cBhvr>
                                        <p:cTn id="9" dur="2000" fill="hold"/>
                                        <p:tgtEl>
                                          <p:spTgt spid="11"/>
                                        </p:tgtEl>
                                        <p:attrNameLst>
                                          <p:attrName>style.rotation</p:attrName>
                                        </p:attrNameLst>
                                      </p:cBhvr>
                                      <p:tavLst>
                                        <p:tav tm="0">
                                          <p:val>
                                            <p:fltVal val="90"/>
                                          </p:val>
                                        </p:tav>
                                        <p:tav tm="100000">
                                          <p:val>
                                            <p:fltVal val="0"/>
                                          </p:val>
                                        </p:tav>
                                      </p:tavLst>
                                    </p:anim>
                                    <p:animEffect transition="in" filter="fade">
                                      <p:cBhvr>
                                        <p:cTn id="10"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C:\Users\BTKMetin-Hp\Desktop\tobacco epitrix hirtipennis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1" y="3958411"/>
            <a:ext cx="4521380" cy="2831162"/>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C:\Users\BTKMetin-Hp\Desktop\tobacco epitrix hirtipennis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2" y="872181"/>
            <a:ext cx="4483901" cy="2808587"/>
          </a:xfrm>
          <a:prstGeom prst="rect">
            <a:avLst/>
          </a:prstGeom>
          <a:noFill/>
          <a:extLst>
            <a:ext uri="{909E8E84-426E-40DD-AFC4-6F175D3DCCD1}">
              <a14:hiddenFill xmlns:a14="http://schemas.microsoft.com/office/drawing/2010/main">
                <a:solidFill>
                  <a:srgbClr val="FFFFFF"/>
                </a:solidFill>
              </a14:hiddenFill>
            </a:ext>
          </a:extLst>
        </p:spPr>
      </p:pic>
      <p:sp>
        <p:nvSpPr>
          <p:cNvPr id="8"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TOBACCO FLEAS</a:t>
            </a:r>
          </a:p>
        </p:txBody>
      </p:sp>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0567" y="3958510"/>
            <a:ext cx="4509705" cy="2818565"/>
          </a:xfrm>
          <a:prstGeom prst="rect">
            <a:avLst/>
          </a:prstGeom>
        </p:spPr>
      </p:pic>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3653" y="872181"/>
            <a:ext cx="4498947" cy="2818871"/>
          </a:xfrm>
          <a:prstGeom prst="rect">
            <a:avLst/>
          </a:prstGeom>
        </p:spPr>
      </p:pic>
      <p:sp>
        <p:nvSpPr>
          <p:cNvPr id="7" name="Oval 6"/>
          <p:cNvSpPr/>
          <p:nvPr/>
        </p:nvSpPr>
        <p:spPr>
          <a:xfrm>
            <a:off x="1366888" y="1428669"/>
            <a:ext cx="1784818" cy="1695609"/>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Metin kutusu 8">
            <a:extLst>
              <a:ext uri="{FF2B5EF4-FFF2-40B4-BE49-F238E27FC236}">
                <a16:creationId xmlns:a16="http://schemas.microsoft.com/office/drawing/2014/main" id="{64FF7C24-A517-4761-A945-3133F29B42DA}"/>
              </a:ext>
            </a:extLst>
          </p:cNvPr>
          <p:cNvSpPr txBox="1"/>
          <p:nvPr/>
        </p:nvSpPr>
        <p:spPr>
          <a:xfrm>
            <a:off x="6885419" y="529482"/>
            <a:ext cx="2024108" cy="276999"/>
          </a:xfrm>
          <a:prstGeom prst="rect">
            <a:avLst/>
          </a:prstGeom>
          <a:noFill/>
        </p:spPr>
        <p:txBody>
          <a:bodyPr wrap="square">
            <a:spAutoFit/>
          </a:bodyPr>
          <a:lstStyle/>
          <a:p>
            <a:r>
              <a:rPr lang="tr-TR" sz="1200" i="1" dirty="0" err="1"/>
              <a:t>Epitrix</a:t>
            </a:r>
            <a:r>
              <a:rPr lang="tr-TR" sz="1200" i="1" dirty="0"/>
              <a:t> </a:t>
            </a:r>
            <a:r>
              <a:rPr lang="tr-TR" sz="1200" i="1" dirty="0" err="1"/>
              <a:t>hirtipennis</a:t>
            </a:r>
            <a:endParaRPr lang="tr-TR" sz="1200" i="1" dirty="0"/>
          </a:p>
        </p:txBody>
      </p:sp>
    </p:spTree>
    <p:extLst>
      <p:ext uri="{BB962C8B-B14F-4D97-AF65-F5344CB8AC3E}">
        <p14:creationId xmlns:p14="http://schemas.microsoft.com/office/powerpoint/2010/main" val="35551017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 calcmode="lin" valueType="num">
                                      <p:cBhvr>
                                        <p:cTn id="9" dur="2000" fill="hold"/>
                                        <p:tgtEl>
                                          <p:spTgt spid="7"/>
                                        </p:tgtEl>
                                        <p:attrNameLst>
                                          <p:attrName>style.rotation</p:attrName>
                                        </p:attrNameLst>
                                      </p:cBhvr>
                                      <p:tavLst>
                                        <p:tav tm="0">
                                          <p:val>
                                            <p:fltVal val="90"/>
                                          </p:val>
                                        </p:tav>
                                        <p:tav tm="100000">
                                          <p:val>
                                            <p:fltVal val="0"/>
                                          </p:val>
                                        </p:tav>
                                      </p:tavLst>
                                    </p:anim>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C:\Users\BTKMetin-Hp\Desktop\Orobanche ramosa tobacco (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2" y="830858"/>
            <a:ext cx="3774027" cy="6027142"/>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Users\BTKMetin-Hp\Desktop\Orobanche ramosa tobacco (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323" y="830858"/>
            <a:ext cx="5695677" cy="356691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2937164" y="5319338"/>
            <a:ext cx="6026727"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latin typeface="Arial" panose="020B0604020202020204" pitchFamily="34" charset="0"/>
                <a:cs typeface="Arial" panose="020B0604020202020204" pitchFamily="34" charset="0"/>
              </a:rPr>
              <a:t>It is observed in all tobacco fields throughout the province. There is no licensed pesticide available. It threatens production. Production should not be carried out in infected fields.</a:t>
            </a:r>
            <a:endParaRPr lang="tr-TR" dirty="0">
              <a:latin typeface="Arial" panose="020B0604020202020204" pitchFamily="34" charset="0"/>
              <a:cs typeface="Arial" panose="020B0604020202020204" pitchFamily="34" charset="0"/>
            </a:endParaRPr>
          </a:p>
        </p:txBody>
      </p:sp>
      <p:sp>
        <p:nvSpPr>
          <p:cNvPr id="10"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OROBANCHE RAMOSA</a:t>
            </a:r>
          </a:p>
        </p:txBody>
      </p:sp>
    </p:spTree>
    <p:extLst>
      <p:ext uri="{BB962C8B-B14F-4D97-AF65-F5344CB8AC3E}">
        <p14:creationId xmlns:p14="http://schemas.microsoft.com/office/powerpoint/2010/main" val="3422983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Resim 20">
            <a:extLst>
              <a:ext uri="{FF2B5EF4-FFF2-40B4-BE49-F238E27FC236}">
                <a16:creationId xmlns:a16="http://schemas.microsoft.com/office/drawing/2014/main" id="{923B9970-D855-4174-BEC8-75113C72BE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6591" y="867602"/>
            <a:ext cx="4260790" cy="2662994"/>
          </a:xfrm>
          <a:prstGeom prst="rect">
            <a:avLst/>
          </a:prstGeom>
        </p:spPr>
      </p:pic>
      <p:pic>
        <p:nvPicPr>
          <p:cNvPr id="19" name="Resim 18">
            <a:extLst>
              <a:ext uri="{FF2B5EF4-FFF2-40B4-BE49-F238E27FC236}">
                <a16:creationId xmlns:a16="http://schemas.microsoft.com/office/drawing/2014/main" id="{0753336F-0AF3-499E-9164-D6BF70E9B4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799" y="4064586"/>
            <a:ext cx="4260792" cy="2662995"/>
          </a:xfrm>
          <a:prstGeom prst="rect">
            <a:avLst/>
          </a:prstGeom>
        </p:spPr>
      </p:pic>
      <p:pic>
        <p:nvPicPr>
          <p:cNvPr id="17" name="Resim 16">
            <a:extLst>
              <a:ext uri="{FF2B5EF4-FFF2-40B4-BE49-F238E27FC236}">
                <a16:creationId xmlns:a16="http://schemas.microsoft.com/office/drawing/2014/main" id="{E5E29810-3ECC-4FBA-8ED8-C647F94140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08" y="867602"/>
            <a:ext cx="4134476" cy="2662995"/>
          </a:xfrm>
          <a:prstGeom prst="rect">
            <a:avLst/>
          </a:prstGeom>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FALSE BROOMRAPE</a:t>
            </a:r>
          </a:p>
        </p:txBody>
      </p:sp>
      <p:sp>
        <p:nvSpPr>
          <p:cNvPr id="12" name="Oval 11"/>
          <p:cNvSpPr/>
          <p:nvPr/>
        </p:nvSpPr>
        <p:spPr>
          <a:xfrm>
            <a:off x="635977" y="1267797"/>
            <a:ext cx="2208823" cy="2161204"/>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a:extLst>
              <a:ext uri="{FF2B5EF4-FFF2-40B4-BE49-F238E27FC236}">
                <a16:creationId xmlns:a16="http://schemas.microsoft.com/office/drawing/2014/main" id="{68B5E020-31D3-450C-976D-FB3630384703}"/>
              </a:ext>
            </a:extLst>
          </p:cNvPr>
          <p:cNvSpPr/>
          <p:nvPr/>
        </p:nvSpPr>
        <p:spPr>
          <a:xfrm>
            <a:off x="2017412" y="5208636"/>
            <a:ext cx="1654775" cy="1518945"/>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Metin kutusu 14">
            <a:extLst>
              <a:ext uri="{FF2B5EF4-FFF2-40B4-BE49-F238E27FC236}">
                <a16:creationId xmlns:a16="http://schemas.microsoft.com/office/drawing/2014/main" id="{0DF9804D-366D-42A0-8365-5D54E47CE309}"/>
              </a:ext>
            </a:extLst>
          </p:cNvPr>
          <p:cNvSpPr txBox="1"/>
          <p:nvPr/>
        </p:nvSpPr>
        <p:spPr>
          <a:xfrm>
            <a:off x="4571999" y="3641071"/>
            <a:ext cx="4376201" cy="3108543"/>
          </a:xfrm>
          <a:prstGeom prst="rect">
            <a:avLst/>
          </a:prstGeom>
          <a:noFill/>
        </p:spPr>
        <p:txBody>
          <a:bodyPr wrap="square">
            <a:spAutoFit/>
          </a:bodyPr>
          <a:lstStyle/>
          <a:p>
            <a:pPr marL="285750" indent="-285750" algn="just">
              <a:buFont typeface="Arial" panose="020B0604020202020204" pitchFamily="34" charset="0"/>
              <a:buChar char="•"/>
            </a:pPr>
            <a:r>
              <a:rPr lang="en-US" sz="1400" dirty="0">
                <a:latin typeface="Arial" panose="020B0604020202020204" pitchFamily="34" charset="0"/>
                <a:cs typeface="Arial" panose="020B0604020202020204" pitchFamily="34" charset="0"/>
              </a:rPr>
              <a:t>These are small or large white, whitish growths resembling popcorn kernels on the root system. They are called "false broomrape" because they resemble broomrape.</a:t>
            </a:r>
          </a:p>
          <a:p>
            <a:pPr marL="285750" indent="-285750" algn="just">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latin typeface="Arial" panose="020B0604020202020204" pitchFamily="34" charset="0"/>
                <a:cs typeface="Arial" panose="020B0604020202020204" pitchFamily="34" charset="0"/>
              </a:rPr>
              <a:t>It is reported that false broomrape is not transmitted through seeds, but diseased tissue fragments and soil can cause new infections.</a:t>
            </a:r>
          </a:p>
          <a:p>
            <a:pPr marL="285750" indent="-285750" algn="just">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latin typeface="Arial" panose="020B0604020202020204" pitchFamily="34" charset="0"/>
                <a:cs typeface="Arial" panose="020B0604020202020204" pitchFamily="34" charset="0"/>
              </a:rPr>
              <a:t>It has been determined that the formation of false broomrape causes stunted growth in the plant and can even kill it. It is common in our region. It is thought to particularly affect tobacco harvested in September.</a:t>
            </a:r>
            <a:endParaRPr lang="tr-TR" sz="1400" dirty="0">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15DBCB32-449C-4C0C-8E7E-3017DF7BA888}"/>
              </a:ext>
            </a:extLst>
          </p:cNvPr>
          <p:cNvSpPr/>
          <p:nvPr/>
        </p:nvSpPr>
        <p:spPr>
          <a:xfrm>
            <a:off x="5307106" y="986118"/>
            <a:ext cx="2052918" cy="2142564"/>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15880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 calcmode="lin" valueType="num">
                                      <p:cBhvr>
                                        <p:cTn id="9" dur="2000" fill="hold"/>
                                        <p:tgtEl>
                                          <p:spTgt spid="12"/>
                                        </p:tgtEl>
                                        <p:attrNameLst>
                                          <p:attrName>style.rotation</p:attrName>
                                        </p:attrNameLst>
                                      </p:cBhvr>
                                      <p:tavLst>
                                        <p:tav tm="0">
                                          <p:val>
                                            <p:fltVal val="90"/>
                                          </p:val>
                                        </p:tav>
                                        <p:tav tm="100000">
                                          <p:val>
                                            <p:fltVal val="0"/>
                                          </p:val>
                                        </p:tav>
                                      </p:tavLst>
                                    </p:anim>
                                    <p:animEffect transition="in" filter="fade">
                                      <p:cBhvr>
                                        <p:cTn id="10" dur="2000"/>
                                        <p:tgtEl>
                                          <p:spTgt spid="12"/>
                                        </p:tgtEl>
                                      </p:cBhvr>
                                    </p:animEffect>
                                  </p:childTnLst>
                                </p:cTn>
                              </p:par>
                              <p:par>
                                <p:cTn id="11" presetID="31" presetClass="entr" presetSubtype="0" fill="hold" grpId="0" nodeType="withEffect">
                                  <p:stCondLst>
                                    <p:cond delay="2000"/>
                                  </p:stCondLst>
                                  <p:childTnLst>
                                    <p:set>
                                      <p:cBhvr>
                                        <p:cTn id="12" dur="1" fill="hold">
                                          <p:stCondLst>
                                            <p:cond delay="0"/>
                                          </p:stCondLst>
                                        </p:cTn>
                                        <p:tgtEl>
                                          <p:spTgt spid="14"/>
                                        </p:tgtEl>
                                        <p:attrNameLst>
                                          <p:attrName>style.visibility</p:attrName>
                                        </p:attrNameLst>
                                      </p:cBhvr>
                                      <p:to>
                                        <p:strVal val="visible"/>
                                      </p:to>
                                    </p:set>
                                    <p:anim calcmode="lin" valueType="num">
                                      <p:cBhvr>
                                        <p:cTn id="13" dur="2000" fill="hold"/>
                                        <p:tgtEl>
                                          <p:spTgt spid="14"/>
                                        </p:tgtEl>
                                        <p:attrNameLst>
                                          <p:attrName>ppt_w</p:attrName>
                                        </p:attrNameLst>
                                      </p:cBhvr>
                                      <p:tavLst>
                                        <p:tav tm="0">
                                          <p:val>
                                            <p:fltVal val="0"/>
                                          </p:val>
                                        </p:tav>
                                        <p:tav tm="100000">
                                          <p:val>
                                            <p:strVal val="#ppt_w"/>
                                          </p:val>
                                        </p:tav>
                                      </p:tavLst>
                                    </p:anim>
                                    <p:anim calcmode="lin" valueType="num">
                                      <p:cBhvr>
                                        <p:cTn id="14" dur="2000" fill="hold"/>
                                        <p:tgtEl>
                                          <p:spTgt spid="14"/>
                                        </p:tgtEl>
                                        <p:attrNameLst>
                                          <p:attrName>ppt_h</p:attrName>
                                        </p:attrNameLst>
                                      </p:cBhvr>
                                      <p:tavLst>
                                        <p:tav tm="0">
                                          <p:val>
                                            <p:fltVal val="0"/>
                                          </p:val>
                                        </p:tav>
                                        <p:tav tm="100000">
                                          <p:val>
                                            <p:strVal val="#ppt_h"/>
                                          </p:val>
                                        </p:tav>
                                      </p:tavLst>
                                    </p:anim>
                                    <p:anim calcmode="lin" valueType="num">
                                      <p:cBhvr>
                                        <p:cTn id="15" dur="2000" fill="hold"/>
                                        <p:tgtEl>
                                          <p:spTgt spid="14"/>
                                        </p:tgtEl>
                                        <p:attrNameLst>
                                          <p:attrName>style.rotation</p:attrName>
                                        </p:attrNameLst>
                                      </p:cBhvr>
                                      <p:tavLst>
                                        <p:tav tm="0">
                                          <p:val>
                                            <p:fltVal val="90"/>
                                          </p:val>
                                        </p:tav>
                                        <p:tav tm="100000">
                                          <p:val>
                                            <p:fltVal val="0"/>
                                          </p:val>
                                        </p:tav>
                                      </p:tavLst>
                                    </p:anim>
                                    <p:animEffect transition="in" filter="fade">
                                      <p:cBhvr>
                                        <p:cTn id="16" dur="2000"/>
                                        <p:tgtEl>
                                          <p:spTgt spid="14"/>
                                        </p:tgtEl>
                                      </p:cBhvr>
                                    </p:animEffect>
                                  </p:childTnLst>
                                </p:cTn>
                              </p:par>
                              <p:par>
                                <p:cTn id="17" presetID="31" presetClass="entr" presetSubtype="0" fill="hold" grpId="0" nodeType="withEffect">
                                  <p:stCondLst>
                                    <p:cond delay="20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2000" fill="hold"/>
                                        <p:tgtEl>
                                          <p:spTgt spid="10"/>
                                        </p:tgtEl>
                                        <p:attrNameLst>
                                          <p:attrName>ppt_w</p:attrName>
                                        </p:attrNameLst>
                                      </p:cBhvr>
                                      <p:tavLst>
                                        <p:tav tm="0">
                                          <p:val>
                                            <p:fltVal val="0"/>
                                          </p:val>
                                        </p:tav>
                                        <p:tav tm="100000">
                                          <p:val>
                                            <p:strVal val="#ppt_w"/>
                                          </p:val>
                                        </p:tav>
                                      </p:tavLst>
                                    </p:anim>
                                    <p:anim calcmode="lin" valueType="num">
                                      <p:cBhvr>
                                        <p:cTn id="20" dur="2000" fill="hold"/>
                                        <p:tgtEl>
                                          <p:spTgt spid="10"/>
                                        </p:tgtEl>
                                        <p:attrNameLst>
                                          <p:attrName>ppt_h</p:attrName>
                                        </p:attrNameLst>
                                      </p:cBhvr>
                                      <p:tavLst>
                                        <p:tav tm="0">
                                          <p:val>
                                            <p:fltVal val="0"/>
                                          </p:val>
                                        </p:tav>
                                        <p:tav tm="100000">
                                          <p:val>
                                            <p:strVal val="#ppt_h"/>
                                          </p:val>
                                        </p:tav>
                                      </p:tavLst>
                                    </p:anim>
                                    <p:anim calcmode="lin" valueType="num">
                                      <p:cBhvr>
                                        <p:cTn id="21" dur="2000" fill="hold"/>
                                        <p:tgtEl>
                                          <p:spTgt spid="10"/>
                                        </p:tgtEl>
                                        <p:attrNameLst>
                                          <p:attrName>style.rotation</p:attrName>
                                        </p:attrNameLst>
                                      </p:cBhvr>
                                      <p:tavLst>
                                        <p:tav tm="0">
                                          <p:val>
                                            <p:fltVal val="90"/>
                                          </p:val>
                                        </p:tav>
                                        <p:tav tm="100000">
                                          <p:val>
                                            <p:fltVal val="0"/>
                                          </p:val>
                                        </p:tav>
                                      </p:tavLst>
                                    </p:anim>
                                    <p:animEffect transition="in" filter="fade">
                                      <p:cBhvr>
                                        <p:cTn id="2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2530" name="Picture 2" descr="C:\Users\BTKMetin-Hp\Desktop\tobacco cuscuta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79" y="823785"/>
            <a:ext cx="4715481" cy="2947174"/>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C:\Users\BTKMetin-Hp\Desktop\tobacco cuscuta (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8824" y="819171"/>
            <a:ext cx="3765176" cy="6024281"/>
          </a:xfrm>
          <a:prstGeom prst="rect">
            <a:avLst/>
          </a:prstGeom>
          <a:noFill/>
          <a:extLst>
            <a:ext uri="{909E8E84-426E-40DD-AFC4-6F175D3DCCD1}">
              <a14:hiddenFill xmlns:a14="http://schemas.microsoft.com/office/drawing/2010/main">
                <a:solidFill>
                  <a:srgbClr val="FFFFFF"/>
                </a:solidFill>
              </a14:hiddenFill>
            </a:ext>
          </a:extLst>
        </p:spPr>
      </p:pic>
      <p:sp>
        <p:nvSpPr>
          <p:cNvPr id="9"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800" b="1" kern="0" dirty="0">
                <a:solidFill>
                  <a:srgbClr val="FF0000"/>
                </a:solidFill>
                <a:latin typeface="Arial" charset="0"/>
                <a:ea typeface="+mj-ea"/>
              </a:rPr>
              <a:t>CUSCUTA SPP.</a:t>
            </a:r>
          </a:p>
        </p:txBody>
      </p:sp>
      <p:pic>
        <p:nvPicPr>
          <p:cNvPr id="4" name="Resim 3">
            <a:extLst>
              <a:ext uri="{FF2B5EF4-FFF2-40B4-BE49-F238E27FC236}">
                <a16:creationId xmlns:a16="http://schemas.microsoft.com/office/drawing/2014/main" id="{9BFEF6A6-F36B-4B3A-A292-2D507F6B1D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679" y="3874871"/>
            <a:ext cx="4715482" cy="2951106"/>
          </a:xfrm>
          <a:prstGeom prst="rect">
            <a:avLst/>
          </a:prstGeom>
        </p:spPr>
      </p:pic>
    </p:spTree>
    <p:extLst>
      <p:ext uri="{BB962C8B-B14F-4D97-AF65-F5344CB8AC3E}">
        <p14:creationId xmlns:p14="http://schemas.microsoft.com/office/powerpoint/2010/main" val="3775942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6626" name="Picture 2" descr="C:\Users\BTKMetin-Hp\Desktop\TÜTÜNDE YEŞİLKURT (Helicoverpa armigera (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496" y="3917584"/>
            <a:ext cx="4678300" cy="2941181"/>
          </a:xfrm>
          <a:prstGeom prst="rect">
            <a:avLst/>
          </a:prstGeom>
          <a:noFill/>
          <a:extLst>
            <a:ext uri="{909E8E84-426E-40DD-AFC4-6F175D3DCCD1}">
              <a14:hiddenFill xmlns:a14="http://schemas.microsoft.com/office/drawing/2010/main">
                <a:solidFill>
                  <a:srgbClr val="FFFFFF"/>
                </a:solidFill>
              </a14:hiddenFill>
            </a:ext>
          </a:extLst>
        </p:spPr>
      </p:pic>
      <p:pic>
        <p:nvPicPr>
          <p:cNvPr id="26627" name="Picture 3" descr="C:\Users\BTKMetin-Hp\Desktop\TÜTÜNDE YEŞİLKURT (Helicoverpa armigera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8078" y="709995"/>
            <a:ext cx="4428356" cy="2916231"/>
          </a:xfrm>
          <a:prstGeom prst="rect">
            <a:avLst/>
          </a:prstGeom>
          <a:noFill/>
          <a:extLst>
            <a:ext uri="{909E8E84-426E-40DD-AFC4-6F175D3DCCD1}">
              <a14:hiddenFill xmlns:a14="http://schemas.microsoft.com/office/drawing/2010/main">
                <a:solidFill>
                  <a:srgbClr val="FFFFFF"/>
                </a:solidFill>
              </a14:hiddenFill>
            </a:ext>
          </a:extLst>
        </p:spPr>
      </p:pic>
      <p:pic>
        <p:nvPicPr>
          <p:cNvPr id="26629" name="Picture 5" descr="C:\Users\BTKMetin-Hp\Desktop\TÜTÜNDE YEŞİLKURT (Helicoverpa armigera (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4" y="3954882"/>
            <a:ext cx="4422302" cy="2903883"/>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13854" y="3639676"/>
            <a:ext cx="9144000" cy="34810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62" dirty="0">
                <a:latin typeface="Arial" panose="020B0604020202020204" pitchFamily="34" charset="0"/>
                <a:cs typeface="Arial" panose="020B0604020202020204" pitchFamily="34" charset="0"/>
              </a:rPr>
              <a:t>It causes damage to tobacco plants during July and August.</a:t>
            </a:r>
            <a:endParaRPr lang="tr-TR" sz="1662" dirty="0">
              <a:latin typeface="Arial" panose="020B0604020202020204" pitchFamily="34" charset="0"/>
              <a:cs typeface="Arial" panose="020B0604020202020204" pitchFamily="34" charset="0"/>
            </a:endParaRPr>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HELICOVERPA ARMIGERA</a:t>
            </a:r>
          </a:p>
        </p:txBody>
      </p:sp>
      <p:sp>
        <p:nvSpPr>
          <p:cNvPr id="10" name="Oval 9"/>
          <p:cNvSpPr/>
          <p:nvPr/>
        </p:nvSpPr>
        <p:spPr>
          <a:xfrm>
            <a:off x="1666227" y="5027870"/>
            <a:ext cx="1790652" cy="1628868"/>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Oval 11"/>
          <p:cNvSpPr/>
          <p:nvPr/>
        </p:nvSpPr>
        <p:spPr>
          <a:xfrm>
            <a:off x="4426938" y="839385"/>
            <a:ext cx="1906859" cy="1810858"/>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p:cNvSpPr/>
          <p:nvPr/>
        </p:nvSpPr>
        <p:spPr>
          <a:xfrm>
            <a:off x="5926451" y="4595928"/>
            <a:ext cx="2035519" cy="1901976"/>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54488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ppt_w</p:attrName>
                                        </p:attrNameLst>
                                      </p:cBhvr>
                                      <p:tavLst>
                                        <p:tav tm="0">
                                          <p:val>
                                            <p:fltVal val="0"/>
                                          </p:val>
                                        </p:tav>
                                        <p:tav tm="100000">
                                          <p:val>
                                            <p:strVal val="#ppt_w"/>
                                          </p:val>
                                        </p:tav>
                                      </p:tavLst>
                                    </p:anim>
                                    <p:anim calcmode="lin" valueType="num">
                                      <p:cBhvr>
                                        <p:cTn id="8" dur="2000" fill="hold"/>
                                        <p:tgtEl>
                                          <p:spTgt spid="10"/>
                                        </p:tgtEl>
                                        <p:attrNameLst>
                                          <p:attrName>ppt_h</p:attrName>
                                        </p:attrNameLst>
                                      </p:cBhvr>
                                      <p:tavLst>
                                        <p:tav tm="0">
                                          <p:val>
                                            <p:fltVal val="0"/>
                                          </p:val>
                                        </p:tav>
                                        <p:tav tm="100000">
                                          <p:val>
                                            <p:strVal val="#ppt_h"/>
                                          </p:val>
                                        </p:tav>
                                      </p:tavLst>
                                    </p:anim>
                                    <p:anim calcmode="lin" valueType="num">
                                      <p:cBhvr>
                                        <p:cTn id="9" dur="2000" fill="hold"/>
                                        <p:tgtEl>
                                          <p:spTgt spid="10"/>
                                        </p:tgtEl>
                                        <p:attrNameLst>
                                          <p:attrName>style.rotation</p:attrName>
                                        </p:attrNameLst>
                                      </p:cBhvr>
                                      <p:tavLst>
                                        <p:tav tm="0">
                                          <p:val>
                                            <p:fltVal val="90"/>
                                          </p:val>
                                        </p:tav>
                                        <p:tav tm="100000">
                                          <p:val>
                                            <p:fltVal val="0"/>
                                          </p:val>
                                        </p:tav>
                                      </p:tavLst>
                                    </p:anim>
                                    <p:animEffect transition="in" filter="fade">
                                      <p:cBhvr>
                                        <p:cTn id="10" dur="2000"/>
                                        <p:tgtEl>
                                          <p:spTgt spid="10"/>
                                        </p:tgtEl>
                                      </p:cBhvr>
                                    </p:animEffect>
                                  </p:childTnLst>
                                </p:cTn>
                              </p:par>
                              <p:par>
                                <p:cTn id="11" presetID="31" presetClass="entr" presetSubtype="0" fill="hold" grpId="0" nodeType="withEffect">
                                  <p:stCondLst>
                                    <p:cond delay="20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2000" fill="hold"/>
                                        <p:tgtEl>
                                          <p:spTgt spid="12"/>
                                        </p:tgtEl>
                                        <p:attrNameLst>
                                          <p:attrName>ppt_w</p:attrName>
                                        </p:attrNameLst>
                                      </p:cBhvr>
                                      <p:tavLst>
                                        <p:tav tm="0">
                                          <p:val>
                                            <p:fltVal val="0"/>
                                          </p:val>
                                        </p:tav>
                                        <p:tav tm="100000">
                                          <p:val>
                                            <p:strVal val="#ppt_w"/>
                                          </p:val>
                                        </p:tav>
                                      </p:tavLst>
                                    </p:anim>
                                    <p:anim calcmode="lin" valueType="num">
                                      <p:cBhvr>
                                        <p:cTn id="14" dur="2000" fill="hold"/>
                                        <p:tgtEl>
                                          <p:spTgt spid="12"/>
                                        </p:tgtEl>
                                        <p:attrNameLst>
                                          <p:attrName>ppt_h</p:attrName>
                                        </p:attrNameLst>
                                      </p:cBhvr>
                                      <p:tavLst>
                                        <p:tav tm="0">
                                          <p:val>
                                            <p:fltVal val="0"/>
                                          </p:val>
                                        </p:tav>
                                        <p:tav tm="100000">
                                          <p:val>
                                            <p:strVal val="#ppt_h"/>
                                          </p:val>
                                        </p:tav>
                                      </p:tavLst>
                                    </p:anim>
                                    <p:anim calcmode="lin" valueType="num">
                                      <p:cBhvr>
                                        <p:cTn id="15" dur="2000" fill="hold"/>
                                        <p:tgtEl>
                                          <p:spTgt spid="12"/>
                                        </p:tgtEl>
                                        <p:attrNameLst>
                                          <p:attrName>style.rotation</p:attrName>
                                        </p:attrNameLst>
                                      </p:cBhvr>
                                      <p:tavLst>
                                        <p:tav tm="0">
                                          <p:val>
                                            <p:fltVal val="90"/>
                                          </p:val>
                                        </p:tav>
                                        <p:tav tm="100000">
                                          <p:val>
                                            <p:fltVal val="0"/>
                                          </p:val>
                                        </p:tav>
                                      </p:tavLst>
                                    </p:anim>
                                    <p:animEffect transition="in" filter="fade">
                                      <p:cBhvr>
                                        <p:cTn id="16" dur="2000"/>
                                        <p:tgtEl>
                                          <p:spTgt spid="12"/>
                                        </p:tgtEl>
                                      </p:cBhvr>
                                    </p:animEffect>
                                  </p:childTnLst>
                                </p:cTn>
                              </p:par>
                              <p:par>
                                <p:cTn id="17" presetID="31" presetClass="entr" presetSubtype="0" fill="hold" grpId="0" nodeType="withEffect">
                                  <p:stCondLst>
                                    <p:cond delay="2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2000" fill="hold"/>
                                        <p:tgtEl>
                                          <p:spTgt spid="13"/>
                                        </p:tgtEl>
                                        <p:attrNameLst>
                                          <p:attrName>ppt_w</p:attrName>
                                        </p:attrNameLst>
                                      </p:cBhvr>
                                      <p:tavLst>
                                        <p:tav tm="0">
                                          <p:val>
                                            <p:fltVal val="0"/>
                                          </p:val>
                                        </p:tav>
                                        <p:tav tm="100000">
                                          <p:val>
                                            <p:strVal val="#ppt_w"/>
                                          </p:val>
                                        </p:tav>
                                      </p:tavLst>
                                    </p:anim>
                                    <p:anim calcmode="lin" valueType="num">
                                      <p:cBhvr>
                                        <p:cTn id="20" dur="2000" fill="hold"/>
                                        <p:tgtEl>
                                          <p:spTgt spid="13"/>
                                        </p:tgtEl>
                                        <p:attrNameLst>
                                          <p:attrName>ppt_h</p:attrName>
                                        </p:attrNameLst>
                                      </p:cBhvr>
                                      <p:tavLst>
                                        <p:tav tm="0">
                                          <p:val>
                                            <p:fltVal val="0"/>
                                          </p:val>
                                        </p:tav>
                                        <p:tav tm="100000">
                                          <p:val>
                                            <p:strVal val="#ppt_h"/>
                                          </p:val>
                                        </p:tav>
                                      </p:tavLst>
                                    </p:anim>
                                    <p:anim calcmode="lin" valueType="num">
                                      <p:cBhvr>
                                        <p:cTn id="21" dur="2000" fill="hold"/>
                                        <p:tgtEl>
                                          <p:spTgt spid="13"/>
                                        </p:tgtEl>
                                        <p:attrNameLst>
                                          <p:attrName>style.rotation</p:attrName>
                                        </p:attrNameLst>
                                      </p:cBhvr>
                                      <p:tavLst>
                                        <p:tav tm="0">
                                          <p:val>
                                            <p:fltVal val="90"/>
                                          </p:val>
                                        </p:tav>
                                        <p:tav tm="100000">
                                          <p:val>
                                            <p:fltVal val="0"/>
                                          </p:val>
                                        </p:tav>
                                      </p:tavLst>
                                    </p:anim>
                                    <p:animEffect transition="in" filter="fade">
                                      <p:cBhvr>
                                        <p:cTn id="2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A804F0B7-384B-49E6-B794-044C3DBDA5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4344" y="1321433"/>
            <a:ext cx="5135484" cy="3207795"/>
          </a:xfrm>
          <a:prstGeom prst="rect">
            <a:avLst/>
          </a:prstGeom>
        </p:spPr>
      </p:pic>
      <p:pic>
        <p:nvPicPr>
          <p:cNvPr id="7" name="Resim 6">
            <a:extLst>
              <a:ext uri="{FF2B5EF4-FFF2-40B4-BE49-F238E27FC236}">
                <a16:creationId xmlns:a16="http://schemas.microsoft.com/office/drawing/2014/main" id="{803D105B-781F-4B18-9E8A-53E8195A9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50" y="3533150"/>
            <a:ext cx="4880191" cy="3045278"/>
          </a:xfrm>
          <a:prstGeom prst="rect">
            <a:avLst/>
          </a:prstGeom>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NEMATODE</a:t>
            </a:r>
          </a:p>
        </p:txBody>
      </p:sp>
      <p:sp>
        <p:nvSpPr>
          <p:cNvPr id="12" name="Oval 11"/>
          <p:cNvSpPr/>
          <p:nvPr/>
        </p:nvSpPr>
        <p:spPr>
          <a:xfrm>
            <a:off x="5724544" y="1473329"/>
            <a:ext cx="2815880" cy="2666676"/>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p:cNvSpPr/>
          <p:nvPr/>
        </p:nvSpPr>
        <p:spPr>
          <a:xfrm>
            <a:off x="2394857" y="3601225"/>
            <a:ext cx="2177143" cy="2897230"/>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Metin kutusu 8">
            <a:extLst>
              <a:ext uri="{FF2B5EF4-FFF2-40B4-BE49-F238E27FC236}">
                <a16:creationId xmlns:a16="http://schemas.microsoft.com/office/drawing/2014/main" id="{37640C7D-9876-4CC7-9F73-AB195C33AD18}"/>
              </a:ext>
            </a:extLst>
          </p:cNvPr>
          <p:cNvSpPr txBox="1"/>
          <p:nvPr/>
        </p:nvSpPr>
        <p:spPr>
          <a:xfrm>
            <a:off x="7297586" y="522335"/>
            <a:ext cx="1946428" cy="276999"/>
          </a:xfrm>
          <a:prstGeom prst="rect">
            <a:avLst/>
          </a:prstGeom>
          <a:noFill/>
        </p:spPr>
        <p:txBody>
          <a:bodyPr wrap="square">
            <a:spAutoFit/>
          </a:bodyPr>
          <a:lstStyle/>
          <a:p>
            <a:r>
              <a:rPr lang="tr-TR" sz="1200" i="1" dirty="0" err="1"/>
              <a:t>Meloidogyne</a:t>
            </a:r>
            <a:r>
              <a:rPr lang="tr-TR" sz="1200" i="1" dirty="0"/>
              <a:t> </a:t>
            </a:r>
            <a:r>
              <a:rPr lang="tr-TR" sz="1200" i="1" dirty="0" err="1"/>
              <a:t>incognita</a:t>
            </a:r>
            <a:endParaRPr lang="tr-TR" sz="1200" i="1" dirty="0"/>
          </a:p>
        </p:txBody>
      </p:sp>
    </p:spTree>
    <p:extLst>
      <p:ext uri="{BB962C8B-B14F-4D97-AF65-F5344CB8AC3E}">
        <p14:creationId xmlns:p14="http://schemas.microsoft.com/office/powerpoint/2010/main" val="19793861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 calcmode="lin" valueType="num">
                                      <p:cBhvr>
                                        <p:cTn id="9" dur="2000" fill="hold"/>
                                        <p:tgtEl>
                                          <p:spTgt spid="12"/>
                                        </p:tgtEl>
                                        <p:attrNameLst>
                                          <p:attrName>style.rotation</p:attrName>
                                        </p:attrNameLst>
                                      </p:cBhvr>
                                      <p:tavLst>
                                        <p:tav tm="0">
                                          <p:val>
                                            <p:fltVal val="90"/>
                                          </p:val>
                                        </p:tav>
                                        <p:tav tm="100000">
                                          <p:val>
                                            <p:fltVal val="0"/>
                                          </p:val>
                                        </p:tav>
                                      </p:tavLst>
                                    </p:anim>
                                    <p:animEffect transition="in" filter="fade">
                                      <p:cBhvr>
                                        <p:cTn id="10" dur="2000"/>
                                        <p:tgtEl>
                                          <p:spTgt spid="12"/>
                                        </p:tgtEl>
                                      </p:cBhvr>
                                    </p:animEffect>
                                  </p:childTnLst>
                                </p:cTn>
                              </p:par>
                              <p:par>
                                <p:cTn id="11" presetID="31" presetClass="entr" presetSubtype="0" fill="hold" grpId="0" nodeType="withEffect">
                                  <p:stCondLst>
                                    <p:cond delay="20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000" fill="hold"/>
                                        <p:tgtEl>
                                          <p:spTgt spid="13"/>
                                        </p:tgtEl>
                                        <p:attrNameLst>
                                          <p:attrName>ppt_w</p:attrName>
                                        </p:attrNameLst>
                                      </p:cBhvr>
                                      <p:tavLst>
                                        <p:tav tm="0">
                                          <p:val>
                                            <p:fltVal val="0"/>
                                          </p:val>
                                        </p:tav>
                                        <p:tav tm="100000">
                                          <p:val>
                                            <p:strVal val="#ppt_w"/>
                                          </p:val>
                                        </p:tav>
                                      </p:tavLst>
                                    </p:anim>
                                    <p:anim calcmode="lin" valueType="num">
                                      <p:cBhvr>
                                        <p:cTn id="14" dur="2000" fill="hold"/>
                                        <p:tgtEl>
                                          <p:spTgt spid="13"/>
                                        </p:tgtEl>
                                        <p:attrNameLst>
                                          <p:attrName>ppt_h</p:attrName>
                                        </p:attrNameLst>
                                      </p:cBhvr>
                                      <p:tavLst>
                                        <p:tav tm="0">
                                          <p:val>
                                            <p:fltVal val="0"/>
                                          </p:val>
                                        </p:tav>
                                        <p:tav tm="100000">
                                          <p:val>
                                            <p:strVal val="#ppt_h"/>
                                          </p:val>
                                        </p:tav>
                                      </p:tavLst>
                                    </p:anim>
                                    <p:anim calcmode="lin" valueType="num">
                                      <p:cBhvr>
                                        <p:cTn id="15" dur="2000" fill="hold"/>
                                        <p:tgtEl>
                                          <p:spTgt spid="13"/>
                                        </p:tgtEl>
                                        <p:attrNameLst>
                                          <p:attrName>style.rotation</p:attrName>
                                        </p:attrNameLst>
                                      </p:cBhvr>
                                      <p:tavLst>
                                        <p:tav tm="0">
                                          <p:val>
                                            <p:fltVal val="90"/>
                                          </p:val>
                                        </p:tav>
                                        <p:tav tm="100000">
                                          <p:val>
                                            <p:fltVal val="0"/>
                                          </p:val>
                                        </p:tav>
                                      </p:tavLst>
                                    </p:anim>
                                    <p:animEffect transition="in" filter="fade">
                                      <p:cBhvr>
                                        <p:cTn id="1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a:extLst>
              <a:ext uri="{FF2B5EF4-FFF2-40B4-BE49-F238E27FC236}">
                <a16:creationId xmlns:a16="http://schemas.microsoft.com/office/drawing/2014/main" id="{2CA1A5FB-8EB5-4EBE-835A-0BBC5E3AA2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71" y="3870756"/>
            <a:ext cx="4368691" cy="2909548"/>
          </a:xfrm>
          <a:prstGeom prst="rect">
            <a:avLst/>
          </a:prstGeom>
        </p:spPr>
      </p:pic>
      <p:pic>
        <p:nvPicPr>
          <p:cNvPr id="4" name="Resim 3">
            <a:extLst>
              <a:ext uri="{FF2B5EF4-FFF2-40B4-BE49-F238E27FC236}">
                <a16:creationId xmlns:a16="http://schemas.microsoft.com/office/drawing/2014/main" id="{B771F46D-F392-4535-9806-029D6F2FD2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63" y="807715"/>
            <a:ext cx="4368800" cy="2909621"/>
          </a:xfrm>
          <a:prstGeom prst="rect">
            <a:avLst/>
          </a:prstGeom>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LOCUST DAMAGE</a:t>
            </a:r>
          </a:p>
        </p:txBody>
      </p:sp>
      <p:sp>
        <p:nvSpPr>
          <p:cNvPr id="12" name="Oval 11"/>
          <p:cNvSpPr/>
          <p:nvPr/>
        </p:nvSpPr>
        <p:spPr>
          <a:xfrm>
            <a:off x="1219200" y="1239551"/>
            <a:ext cx="2054020" cy="2055189"/>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p:cNvSpPr/>
          <p:nvPr/>
        </p:nvSpPr>
        <p:spPr>
          <a:xfrm>
            <a:off x="1640115" y="4149172"/>
            <a:ext cx="2075543" cy="1901371"/>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8" name="Resim 7">
            <a:extLst>
              <a:ext uri="{FF2B5EF4-FFF2-40B4-BE49-F238E27FC236}">
                <a16:creationId xmlns:a16="http://schemas.microsoft.com/office/drawing/2014/main" id="{A63F8F5A-FAFB-46A9-B6EF-83C8FBDF4C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5961" y="724260"/>
            <a:ext cx="4545576" cy="6060768"/>
          </a:xfrm>
          <a:prstGeom prst="rect">
            <a:avLst/>
          </a:prstGeom>
        </p:spPr>
      </p:pic>
      <p:sp>
        <p:nvSpPr>
          <p:cNvPr id="14" name="Oval 13">
            <a:extLst>
              <a:ext uri="{FF2B5EF4-FFF2-40B4-BE49-F238E27FC236}">
                <a16:creationId xmlns:a16="http://schemas.microsoft.com/office/drawing/2014/main" id="{68B5E020-31D3-450C-976D-FB3630384703}"/>
              </a:ext>
            </a:extLst>
          </p:cNvPr>
          <p:cNvSpPr/>
          <p:nvPr/>
        </p:nvSpPr>
        <p:spPr>
          <a:xfrm>
            <a:off x="5130800" y="3335164"/>
            <a:ext cx="2075543" cy="1901371"/>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Metin kutusu 14">
            <a:extLst>
              <a:ext uri="{FF2B5EF4-FFF2-40B4-BE49-F238E27FC236}">
                <a16:creationId xmlns:a16="http://schemas.microsoft.com/office/drawing/2014/main" id="{CA2E8528-2361-4F52-A7A9-5AF798E9D342}"/>
              </a:ext>
            </a:extLst>
          </p:cNvPr>
          <p:cNvSpPr txBox="1"/>
          <p:nvPr/>
        </p:nvSpPr>
        <p:spPr>
          <a:xfrm>
            <a:off x="6798749" y="429220"/>
            <a:ext cx="1813263" cy="307777"/>
          </a:xfrm>
          <a:prstGeom prst="rect">
            <a:avLst/>
          </a:prstGeom>
          <a:noFill/>
        </p:spPr>
        <p:txBody>
          <a:bodyPr wrap="square">
            <a:spAutoFit/>
          </a:bodyPr>
          <a:lstStyle/>
          <a:p>
            <a:r>
              <a:rPr lang="tr-TR" sz="1400" i="1" dirty="0" err="1"/>
              <a:t>Egyptian</a:t>
            </a:r>
            <a:r>
              <a:rPr lang="tr-TR" sz="1400" i="1" dirty="0"/>
              <a:t> </a:t>
            </a:r>
            <a:r>
              <a:rPr lang="tr-TR" sz="1400" i="1" dirty="0" err="1"/>
              <a:t>grasshopper</a:t>
            </a:r>
            <a:endParaRPr lang="tr-TR" sz="1400" i="1" dirty="0"/>
          </a:p>
        </p:txBody>
      </p:sp>
    </p:spTree>
    <p:extLst>
      <p:ext uri="{BB962C8B-B14F-4D97-AF65-F5344CB8AC3E}">
        <p14:creationId xmlns:p14="http://schemas.microsoft.com/office/powerpoint/2010/main" val="2358062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fltVal val="0"/>
                                          </p:val>
                                        </p:tav>
                                        <p:tav tm="100000">
                                          <p:val>
                                            <p:strVal val="#ppt_w"/>
                                          </p:val>
                                        </p:tav>
                                      </p:tavLst>
                                    </p:anim>
                                    <p:anim calcmode="lin" valueType="num">
                                      <p:cBhvr>
                                        <p:cTn id="8" dur="2000" fill="hold"/>
                                        <p:tgtEl>
                                          <p:spTgt spid="12"/>
                                        </p:tgtEl>
                                        <p:attrNameLst>
                                          <p:attrName>ppt_h</p:attrName>
                                        </p:attrNameLst>
                                      </p:cBhvr>
                                      <p:tavLst>
                                        <p:tav tm="0">
                                          <p:val>
                                            <p:fltVal val="0"/>
                                          </p:val>
                                        </p:tav>
                                        <p:tav tm="100000">
                                          <p:val>
                                            <p:strVal val="#ppt_h"/>
                                          </p:val>
                                        </p:tav>
                                      </p:tavLst>
                                    </p:anim>
                                    <p:anim calcmode="lin" valueType="num">
                                      <p:cBhvr>
                                        <p:cTn id="9" dur="2000" fill="hold"/>
                                        <p:tgtEl>
                                          <p:spTgt spid="12"/>
                                        </p:tgtEl>
                                        <p:attrNameLst>
                                          <p:attrName>style.rotation</p:attrName>
                                        </p:attrNameLst>
                                      </p:cBhvr>
                                      <p:tavLst>
                                        <p:tav tm="0">
                                          <p:val>
                                            <p:fltVal val="90"/>
                                          </p:val>
                                        </p:tav>
                                        <p:tav tm="100000">
                                          <p:val>
                                            <p:fltVal val="0"/>
                                          </p:val>
                                        </p:tav>
                                      </p:tavLst>
                                    </p:anim>
                                    <p:animEffect transition="in" filter="fade">
                                      <p:cBhvr>
                                        <p:cTn id="10" dur="2000"/>
                                        <p:tgtEl>
                                          <p:spTgt spid="12"/>
                                        </p:tgtEl>
                                      </p:cBhvr>
                                    </p:animEffect>
                                  </p:childTnLst>
                                </p:cTn>
                              </p:par>
                              <p:par>
                                <p:cTn id="11" presetID="31" presetClass="entr" presetSubtype="0" fill="hold" grpId="0" nodeType="withEffect">
                                  <p:stCondLst>
                                    <p:cond delay="200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000" fill="hold"/>
                                        <p:tgtEl>
                                          <p:spTgt spid="13"/>
                                        </p:tgtEl>
                                        <p:attrNameLst>
                                          <p:attrName>ppt_w</p:attrName>
                                        </p:attrNameLst>
                                      </p:cBhvr>
                                      <p:tavLst>
                                        <p:tav tm="0">
                                          <p:val>
                                            <p:fltVal val="0"/>
                                          </p:val>
                                        </p:tav>
                                        <p:tav tm="100000">
                                          <p:val>
                                            <p:strVal val="#ppt_w"/>
                                          </p:val>
                                        </p:tav>
                                      </p:tavLst>
                                    </p:anim>
                                    <p:anim calcmode="lin" valueType="num">
                                      <p:cBhvr>
                                        <p:cTn id="14" dur="2000" fill="hold"/>
                                        <p:tgtEl>
                                          <p:spTgt spid="13"/>
                                        </p:tgtEl>
                                        <p:attrNameLst>
                                          <p:attrName>ppt_h</p:attrName>
                                        </p:attrNameLst>
                                      </p:cBhvr>
                                      <p:tavLst>
                                        <p:tav tm="0">
                                          <p:val>
                                            <p:fltVal val="0"/>
                                          </p:val>
                                        </p:tav>
                                        <p:tav tm="100000">
                                          <p:val>
                                            <p:strVal val="#ppt_h"/>
                                          </p:val>
                                        </p:tav>
                                      </p:tavLst>
                                    </p:anim>
                                    <p:anim calcmode="lin" valueType="num">
                                      <p:cBhvr>
                                        <p:cTn id="15" dur="2000" fill="hold"/>
                                        <p:tgtEl>
                                          <p:spTgt spid="13"/>
                                        </p:tgtEl>
                                        <p:attrNameLst>
                                          <p:attrName>style.rotation</p:attrName>
                                        </p:attrNameLst>
                                      </p:cBhvr>
                                      <p:tavLst>
                                        <p:tav tm="0">
                                          <p:val>
                                            <p:fltVal val="90"/>
                                          </p:val>
                                        </p:tav>
                                        <p:tav tm="100000">
                                          <p:val>
                                            <p:fltVal val="0"/>
                                          </p:val>
                                        </p:tav>
                                      </p:tavLst>
                                    </p:anim>
                                    <p:animEffect transition="in" filter="fade">
                                      <p:cBhvr>
                                        <p:cTn id="16" dur="2000"/>
                                        <p:tgtEl>
                                          <p:spTgt spid="13"/>
                                        </p:tgtEl>
                                      </p:cBhvr>
                                    </p:animEffect>
                                  </p:childTnLst>
                                </p:cTn>
                              </p:par>
                              <p:par>
                                <p:cTn id="17" presetID="31" presetClass="entr" presetSubtype="0" fill="hold" grpId="0" nodeType="withEffect">
                                  <p:stCondLst>
                                    <p:cond delay="20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2000" fill="hold"/>
                                        <p:tgtEl>
                                          <p:spTgt spid="14"/>
                                        </p:tgtEl>
                                        <p:attrNameLst>
                                          <p:attrName>ppt_w</p:attrName>
                                        </p:attrNameLst>
                                      </p:cBhvr>
                                      <p:tavLst>
                                        <p:tav tm="0">
                                          <p:val>
                                            <p:fltVal val="0"/>
                                          </p:val>
                                        </p:tav>
                                        <p:tav tm="100000">
                                          <p:val>
                                            <p:strVal val="#ppt_w"/>
                                          </p:val>
                                        </p:tav>
                                      </p:tavLst>
                                    </p:anim>
                                    <p:anim calcmode="lin" valueType="num">
                                      <p:cBhvr>
                                        <p:cTn id="20" dur="2000" fill="hold"/>
                                        <p:tgtEl>
                                          <p:spTgt spid="14"/>
                                        </p:tgtEl>
                                        <p:attrNameLst>
                                          <p:attrName>ppt_h</p:attrName>
                                        </p:attrNameLst>
                                      </p:cBhvr>
                                      <p:tavLst>
                                        <p:tav tm="0">
                                          <p:val>
                                            <p:fltVal val="0"/>
                                          </p:val>
                                        </p:tav>
                                        <p:tav tm="100000">
                                          <p:val>
                                            <p:strVal val="#ppt_h"/>
                                          </p:val>
                                        </p:tav>
                                      </p:tavLst>
                                    </p:anim>
                                    <p:anim calcmode="lin" valueType="num">
                                      <p:cBhvr>
                                        <p:cTn id="21" dur="2000" fill="hold"/>
                                        <p:tgtEl>
                                          <p:spTgt spid="14"/>
                                        </p:tgtEl>
                                        <p:attrNameLst>
                                          <p:attrName>style.rotation</p:attrName>
                                        </p:attrNameLst>
                                      </p:cBhvr>
                                      <p:tavLst>
                                        <p:tav tm="0">
                                          <p:val>
                                            <p:fltVal val="90"/>
                                          </p:val>
                                        </p:tav>
                                        <p:tav tm="100000">
                                          <p:val>
                                            <p:fltVal val="0"/>
                                          </p:val>
                                        </p:tav>
                                      </p:tavLst>
                                    </p:anim>
                                    <p:animEffect transition="in" filter="fade">
                                      <p:cBhvr>
                                        <p:cTn id="2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3956F739-CF96-4822-9899-53BFDA6A0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289" y="3375734"/>
            <a:ext cx="4643021" cy="3482266"/>
          </a:xfrm>
          <a:prstGeom prst="rect">
            <a:avLst/>
          </a:prstGeom>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COLD DAMAGE IN SEEDLINGS</a:t>
            </a:r>
          </a:p>
        </p:txBody>
      </p:sp>
      <p:pic>
        <p:nvPicPr>
          <p:cNvPr id="5" name="Resim 4">
            <a:extLst>
              <a:ext uri="{FF2B5EF4-FFF2-40B4-BE49-F238E27FC236}">
                <a16:creationId xmlns:a16="http://schemas.microsoft.com/office/drawing/2014/main" id="{8FCE116B-B55B-4E6A-B4C9-BB6B86ED90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34" y="841997"/>
            <a:ext cx="4569892" cy="2859991"/>
          </a:xfrm>
          <a:prstGeom prst="rect">
            <a:avLst/>
          </a:prstGeom>
        </p:spPr>
      </p:pic>
      <p:pic>
        <p:nvPicPr>
          <p:cNvPr id="7" name="Resim 6">
            <a:extLst>
              <a:ext uri="{FF2B5EF4-FFF2-40B4-BE49-F238E27FC236}">
                <a16:creationId xmlns:a16="http://schemas.microsoft.com/office/drawing/2014/main" id="{F09A5FCE-3E48-44B0-BCE8-DEDB0195DA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0742" y="841997"/>
            <a:ext cx="4569892" cy="2859991"/>
          </a:xfrm>
          <a:prstGeom prst="rect">
            <a:avLst/>
          </a:prstGeom>
        </p:spPr>
      </p:pic>
    </p:spTree>
    <p:extLst>
      <p:ext uri="{BB962C8B-B14F-4D97-AF65-F5344CB8AC3E}">
        <p14:creationId xmlns:p14="http://schemas.microsoft.com/office/powerpoint/2010/main" val="31488759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HERBICIDE APPLICATION</a:t>
            </a:r>
          </a:p>
        </p:txBody>
      </p:sp>
      <p:pic>
        <p:nvPicPr>
          <p:cNvPr id="4" name="Resim 3">
            <a:extLst>
              <a:ext uri="{FF2B5EF4-FFF2-40B4-BE49-F238E27FC236}">
                <a16:creationId xmlns:a16="http://schemas.microsoft.com/office/drawing/2014/main" id="{45148C46-E056-4D37-8EF9-523BBACF0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211" y="1414521"/>
            <a:ext cx="8489577" cy="5313060"/>
          </a:xfrm>
          <a:prstGeom prst="rect">
            <a:avLst/>
          </a:prstGeom>
        </p:spPr>
      </p:pic>
      <p:pic>
        <p:nvPicPr>
          <p:cNvPr id="8" name="Resim 7">
            <a:extLst>
              <a:ext uri="{FF2B5EF4-FFF2-40B4-BE49-F238E27FC236}">
                <a16:creationId xmlns:a16="http://schemas.microsoft.com/office/drawing/2014/main" id="{267A9C95-AB7F-4DAB-9BC9-C2331831DF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7435" y="709497"/>
            <a:ext cx="3451412" cy="2157133"/>
          </a:xfrm>
          <a:prstGeom prst="rect">
            <a:avLst/>
          </a:prstGeom>
        </p:spPr>
      </p:pic>
    </p:spTree>
    <p:extLst>
      <p:ext uri="{BB962C8B-B14F-4D97-AF65-F5344CB8AC3E}">
        <p14:creationId xmlns:p14="http://schemas.microsoft.com/office/powerpoint/2010/main" val="28722248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5605" name="Picture 5" descr="C:\Users\BTKMetin-Hp\Desktop\Tobacco Wheather Fleck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6677"/>
            <a:ext cx="4752473" cy="297623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4939553" y="1181423"/>
            <a:ext cx="4107468" cy="5262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fontAlgn="base"/>
            <a:r>
              <a:rPr lang="en-US" sz="2400" dirty="0" err="1">
                <a:latin typeface="Arial" panose="020B0604020202020204" pitchFamily="34" charset="0"/>
                <a:cs typeface="Arial" panose="020B0604020202020204" pitchFamily="34" charset="0"/>
              </a:rPr>
              <a:t>Wheather</a:t>
            </a:r>
            <a:r>
              <a:rPr lang="en-US" sz="2400" dirty="0">
                <a:latin typeface="Arial" panose="020B0604020202020204" pitchFamily="34" charset="0"/>
                <a:cs typeface="Arial" panose="020B0604020202020204" pitchFamily="34" charset="0"/>
              </a:rPr>
              <a:t> fleck, a physiological leaf spot disease, first appears on mature and lower leaves. The extent of damage increases depending on the length of time air (ozone - O3) enters the stomata of tobacco leaves and remains in the spaces. It is commonly seen in our region. It is reported to be more prevalent in areas with air pollution.</a:t>
            </a:r>
            <a:endParaRPr lang="tr-TR" sz="2400" dirty="0">
              <a:latin typeface="Arial" panose="020B0604020202020204" pitchFamily="34" charset="0"/>
              <a:cs typeface="Arial" panose="020B0604020202020204" pitchFamily="34" charset="0"/>
            </a:endParaRPr>
          </a:p>
        </p:txBody>
      </p:sp>
      <p:sp>
        <p:nvSpPr>
          <p:cNvPr id="10"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WHEATHER FLECK</a:t>
            </a:r>
          </a:p>
        </p:txBody>
      </p:sp>
      <p:pic>
        <p:nvPicPr>
          <p:cNvPr id="5" name="Resim 4">
            <a:extLst>
              <a:ext uri="{FF2B5EF4-FFF2-40B4-BE49-F238E27FC236}">
                <a16:creationId xmlns:a16="http://schemas.microsoft.com/office/drawing/2014/main" id="{EA21816C-CC20-425B-BDB1-08C8A40ACD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80356"/>
            <a:ext cx="4752473" cy="2974256"/>
          </a:xfrm>
          <a:prstGeom prst="rect">
            <a:avLst/>
          </a:prstGeom>
        </p:spPr>
      </p:pic>
    </p:spTree>
    <p:extLst>
      <p:ext uri="{BB962C8B-B14F-4D97-AF65-F5344CB8AC3E}">
        <p14:creationId xmlns:p14="http://schemas.microsoft.com/office/powerpoint/2010/main" val="13250506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2783"/>
            <a:ext cx="9189174" cy="5789099"/>
          </a:xfrm>
          <a:prstGeom prst="rect">
            <a:avLst/>
          </a:prstGeom>
        </p:spPr>
      </p:pic>
      <p:sp>
        <p:nvSpPr>
          <p:cNvPr id="7" name="Metin kutusu 6"/>
          <p:cNvSpPr txBox="1"/>
          <p:nvPr/>
        </p:nvSpPr>
        <p:spPr>
          <a:xfrm>
            <a:off x="7012607" y="1913159"/>
            <a:ext cx="1921597" cy="34810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662" dirty="0">
                <a:latin typeface="Arial" panose="020B0604020202020204" pitchFamily="34" charset="0"/>
                <a:cs typeface="Arial" panose="020B0604020202020204" pitchFamily="34" charset="0"/>
              </a:rPr>
              <a:t>20 MAY</a:t>
            </a:r>
          </a:p>
        </p:txBody>
      </p:sp>
      <p:sp>
        <p:nvSpPr>
          <p:cNvPr id="8" name="Metin kutusu 7"/>
          <p:cNvSpPr txBox="1"/>
          <p:nvPr/>
        </p:nvSpPr>
        <p:spPr>
          <a:xfrm>
            <a:off x="1304693" y="140115"/>
            <a:ext cx="3133492" cy="369332"/>
          </a:xfrm>
          <a:prstGeom prst="rect">
            <a:avLst/>
          </a:prstGeom>
          <a:noFill/>
        </p:spPr>
        <p:txBody>
          <a:bodyPr wrap="square" rtlCol="0">
            <a:spAutoFit/>
          </a:bodyPr>
          <a:lstStyle/>
          <a:p>
            <a:r>
              <a:rPr lang="tr-TR" dirty="0" err="1"/>
              <a:t>Planting</a:t>
            </a:r>
            <a:r>
              <a:rPr lang="tr-TR" dirty="0"/>
              <a:t> </a:t>
            </a:r>
            <a:r>
              <a:rPr lang="tr-TR" dirty="0" err="1"/>
              <a:t>date</a:t>
            </a:r>
            <a:r>
              <a:rPr lang="tr-TR" dirty="0"/>
              <a:t>: May 10</a:t>
            </a:r>
          </a:p>
        </p:txBody>
      </p:sp>
    </p:spTree>
    <p:extLst>
      <p:ext uri="{BB962C8B-B14F-4D97-AF65-F5344CB8AC3E}">
        <p14:creationId xmlns:p14="http://schemas.microsoft.com/office/powerpoint/2010/main" val="17833415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4510"/>
            <a:ext cx="9152602" cy="5729314"/>
          </a:xfrm>
          <a:prstGeom prst="rect">
            <a:avLst/>
          </a:prstGeom>
        </p:spPr>
      </p:pic>
      <p:sp>
        <p:nvSpPr>
          <p:cNvPr id="5" name="Metin kutusu 4"/>
          <p:cNvSpPr txBox="1"/>
          <p:nvPr/>
        </p:nvSpPr>
        <p:spPr>
          <a:xfrm>
            <a:off x="7091203" y="1841347"/>
            <a:ext cx="1829487" cy="34810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662" dirty="0">
                <a:latin typeface="Arial" panose="020B0604020202020204" pitchFamily="34" charset="0"/>
                <a:cs typeface="Arial" panose="020B0604020202020204" pitchFamily="34" charset="0"/>
              </a:rPr>
              <a:t>20 MAY</a:t>
            </a:r>
          </a:p>
        </p:txBody>
      </p:sp>
      <p:sp>
        <p:nvSpPr>
          <p:cNvPr id="7" name="Metin kutusu 6">
            <a:extLst>
              <a:ext uri="{FF2B5EF4-FFF2-40B4-BE49-F238E27FC236}">
                <a16:creationId xmlns:a16="http://schemas.microsoft.com/office/drawing/2014/main" id="{0BAD2B97-3484-4000-9A67-97AF467EC9DF}"/>
              </a:ext>
            </a:extLst>
          </p:cNvPr>
          <p:cNvSpPr txBox="1"/>
          <p:nvPr/>
        </p:nvSpPr>
        <p:spPr>
          <a:xfrm>
            <a:off x="1304693" y="140115"/>
            <a:ext cx="3133492" cy="369332"/>
          </a:xfrm>
          <a:prstGeom prst="rect">
            <a:avLst/>
          </a:prstGeom>
          <a:noFill/>
        </p:spPr>
        <p:txBody>
          <a:bodyPr wrap="square" rtlCol="0">
            <a:spAutoFit/>
          </a:bodyPr>
          <a:lstStyle/>
          <a:p>
            <a:r>
              <a:rPr lang="tr-TR" dirty="0" err="1"/>
              <a:t>Planting</a:t>
            </a:r>
            <a:r>
              <a:rPr lang="tr-TR" dirty="0"/>
              <a:t> </a:t>
            </a:r>
            <a:r>
              <a:rPr lang="tr-TR" dirty="0" err="1"/>
              <a:t>date</a:t>
            </a:r>
            <a:r>
              <a:rPr lang="tr-TR" dirty="0"/>
              <a:t>: May 10</a:t>
            </a:r>
          </a:p>
        </p:txBody>
      </p:sp>
    </p:spTree>
    <p:extLst>
      <p:ext uri="{BB962C8B-B14F-4D97-AF65-F5344CB8AC3E}">
        <p14:creationId xmlns:p14="http://schemas.microsoft.com/office/powerpoint/2010/main" val="2117722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08420"/>
            <a:ext cx="9137268" cy="4568634"/>
          </a:xfrm>
          <a:prstGeom prst="rect">
            <a:avLst/>
          </a:prstGeom>
        </p:spPr>
      </p:pic>
      <p:sp>
        <p:nvSpPr>
          <p:cNvPr id="5" name="Metin kutusu 4"/>
          <p:cNvSpPr txBox="1"/>
          <p:nvPr/>
        </p:nvSpPr>
        <p:spPr>
          <a:xfrm>
            <a:off x="7160286" y="1702741"/>
            <a:ext cx="1722766" cy="34810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662" dirty="0">
                <a:latin typeface="Arial" panose="020B0604020202020204" pitchFamily="34" charset="0"/>
                <a:cs typeface="Arial" panose="020B0604020202020204" pitchFamily="34" charset="0"/>
              </a:rPr>
              <a:t>20 MAY</a:t>
            </a:r>
          </a:p>
        </p:txBody>
      </p:sp>
      <p:sp>
        <p:nvSpPr>
          <p:cNvPr id="8" name="Metin kutusu 7">
            <a:extLst>
              <a:ext uri="{FF2B5EF4-FFF2-40B4-BE49-F238E27FC236}">
                <a16:creationId xmlns:a16="http://schemas.microsoft.com/office/drawing/2014/main" id="{E49A97A0-81EB-42DF-9A8E-B422081BA828}"/>
              </a:ext>
            </a:extLst>
          </p:cNvPr>
          <p:cNvSpPr txBox="1"/>
          <p:nvPr/>
        </p:nvSpPr>
        <p:spPr>
          <a:xfrm>
            <a:off x="1304693" y="140115"/>
            <a:ext cx="3133492" cy="369332"/>
          </a:xfrm>
          <a:prstGeom prst="rect">
            <a:avLst/>
          </a:prstGeom>
          <a:noFill/>
        </p:spPr>
        <p:txBody>
          <a:bodyPr wrap="square" rtlCol="0">
            <a:spAutoFit/>
          </a:bodyPr>
          <a:lstStyle/>
          <a:p>
            <a:r>
              <a:rPr lang="tr-TR" dirty="0" err="1"/>
              <a:t>Planting</a:t>
            </a:r>
            <a:r>
              <a:rPr lang="tr-TR" dirty="0"/>
              <a:t> </a:t>
            </a:r>
            <a:r>
              <a:rPr lang="tr-TR" dirty="0" err="1"/>
              <a:t>date</a:t>
            </a:r>
            <a:r>
              <a:rPr lang="tr-TR" dirty="0"/>
              <a:t>: May 10</a:t>
            </a:r>
          </a:p>
        </p:txBody>
      </p:sp>
    </p:spTree>
    <p:extLst>
      <p:ext uri="{BB962C8B-B14F-4D97-AF65-F5344CB8AC3E}">
        <p14:creationId xmlns:p14="http://schemas.microsoft.com/office/powerpoint/2010/main" val="36799153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9" name="Resim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39" y="1424887"/>
            <a:ext cx="9171239" cy="4585620"/>
          </a:xfrm>
          <a:prstGeom prst="rect">
            <a:avLst/>
          </a:prstGeom>
        </p:spPr>
      </p:pic>
      <p:sp>
        <p:nvSpPr>
          <p:cNvPr id="7"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THRİPS TABACİ</a:t>
            </a:r>
          </a:p>
        </p:txBody>
      </p:sp>
      <p:sp>
        <p:nvSpPr>
          <p:cNvPr id="6" name="Metin kutusu 5"/>
          <p:cNvSpPr txBox="1"/>
          <p:nvPr/>
        </p:nvSpPr>
        <p:spPr>
          <a:xfrm>
            <a:off x="7160286" y="1702741"/>
            <a:ext cx="1722766" cy="34810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662" dirty="0">
                <a:latin typeface="Arial" panose="020B0604020202020204" pitchFamily="34" charset="0"/>
                <a:cs typeface="Arial" panose="020B0604020202020204" pitchFamily="34" charset="0"/>
              </a:rPr>
              <a:t>20 MAY</a:t>
            </a:r>
          </a:p>
        </p:txBody>
      </p:sp>
      <p:sp>
        <p:nvSpPr>
          <p:cNvPr id="8" name="Metin kutusu 7">
            <a:extLst>
              <a:ext uri="{FF2B5EF4-FFF2-40B4-BE49-F238E27FC236}">
                <a16:creationId xmlns:a16="http://schemas.microsoft.com/office/drawing/2014/main" id="{D07E9C5D-7506-42BD-91C7-3B8A77C6292C}"/>
              </a:ext>
            </a:extLst>
          </p:cNvPr>
          <p:cNvSpPr txBox="1"/>
          <p:nvPr/>
        </p:nvSpPr>
        <p:spPr>
          <a:xfrm>
            <a:off x="1304693" y="140115"/>
            <a:ext cx="3133492" cy="369332"/>
          </a:xfrm>
          <a:prstGeom prst="rect">
            <a:avLst/>
          </a:prstGeom>
          <a:noFill/>
        </p:spPr>
        <p:txBody>
          <a:bodyPr wrap="square" rtlCol="0">
            <a:spAutoFit/>
          </a:bodyPr>
          <a:lstStyle/>
          <a:p>
            <a:r>
              <a:rPr lang="tr-TR" dirty="0" err="1"/>
              <a:t>Planting</a:t>
            </a:r>
            <a:r>
              <a:rPr lang="tr-TR" dirty="0"/>
              <a:t> </a:t>
            </a:r>
            <a:r>
              <a:rPr lang="tr-TR" dirty="0" err="1"/>
              <a:t>date</a:t>
            </a:r>
            <a:r>
              <a:rPr lang="tr-TR" dirty="0"/>
              <a:t>: May 10</a:t>
            </a:r>
          </a:p>
        </p:txBody>
      </p:sp>
    </p:spTree>
    <p:extLst>
      <p:ext uri="{BB962C8B-B14F-4D97-AF65-F5344CB8AC3E}">
        <p14:creationId xmlns:p14="http://schemas.microsoft.com/office/powerpoint/2010/main" val="868232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4987"/>
            <a:ext cx="9148874" cy="5718047"/>
          </a:xfrm>
          <a:prstGeom prst="rect">
            <a:avLst/>
          </a:prstGeom>
        </p:spPr>
      </p:pic>
      <p:sp>
        <p:nvSpPr>
          <p:cNvPr id="7"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THRİPS TABACİ</a:t>
            </a:r>
          </a:p>
        </p:txBody>
      </p:sp>
      <p:sp>
        <p:nvSpPr>
          <p:cNvPr id="5" name="Metin kutusu 4"/>
          <p:cNvSpPr txBox="1"/>
          <p:nvPr/>
        </p:nvSpPr>
        <p:spPr>
          <a:xfrm>
            <a:off x="7160286" y="1702741"/>
            <a:ext cx="1722766" cy="34810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662" dirty="0">
                <a:latin typeface="Arial" panose="020B0604020202020204" pitchFamily="34" charset="0"/>
                <a:cs typeface="Arial" panose="020B0604020202020204" pitchFamily="34" charset="0"/>
              </a:rPr>
              <a:t>20 MAY</a:t>
            </a:r>
          </a:p>
        </p:txBody>
      </p:sp>
      <p:sp>
        <p:nvSpPr>
          <p:cNvPr id="8" name="Metin kutusu 7">
            <a:extLst>
              <a:ext uri="{FF2B5EF4-FFF2-40B4-BE49-F238E27FC236}">
                <a16:creationId xmlns:a16="http://schemas.microsoft.com/office/drawing/2014/main" id="{37D9ADA9-2892-412C-A60B-57FFED445218}"/>
              </a:ext>
            </a:extLst>
          </p:cNvPr>
          <p:cNvSpPr txBox="1"/>
          <p:nvPr/>
        </p:nvSpPr>
        <p:spPr>
          <a:xfrm>
            <a:off x="1304693" y="140115"/>
            <a:ext cx="3133492" cy="369332"/>
          </a:xfrm>
          <a:prstGeom prst="rect">
            <a:avLst/>
          </a:prstGeom>
          <a:noFill/>
        </p:spPr>
        <p:txBody>
          <a:bodyPr wrap="square" rtlCol="0">
            <a:spAutoFit/>
          </a:bodyPr>
          <a:lstStyle/>
          <a:p>
            <a:r>
              <a:rPr lang="tr-TR" dirty="0" err="1"/>
              <a:t>Planting</a:t>
            </a:r>
            <a:r>
              <a:rPr lang="tr-TR" dirty="0"/>
              <a:t> </a:t>
            </a:r>
            <a:r>
              <a:rPr lang="tr-TR" dirty="0" err="1"/>
              <a:t>date</a:t>
            </a:r>
            <a:r>
              <a:rPr lang="tr-TR" dirty="0"/>
              <a:t>: May 10</a:t>
            </a:r>
          </a:p>
        </p:txBody>
      </p:sp>
    </p:spTree>
    <p:extLst>
      <p:ext uri="{BB962C8B-B14F-4D97-AF65-F5344CB8AC3E}">
        <p14:creationId xmlns:p14="http://schemas.microsoft.com/office/powerpoint/2010/main" val="1171316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25982"/>
            <a:ext cx="9143882" cy="5486330"/>
          </a:xfrm>
          <a:prstGeom prst="rect">
            <a:avLst/>
          </a:prstGeom>
        </p:spPr>
      </p:pic>
      <p:sp>
        <p:nvSpPr>
          <p:cNvPr id="6"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THRİPS TABACİ</a:t>
            </a:r>
          </a:p>
        </p:txBody>
      </p:sp>
      <p:sp>
        <p:nvSpPr>
          <p:cNvPr id="8" name="Metin kutusu 7"/>
          <p:cNvSpPr txBox="1"/>
          <p:nvPr/>
        </p:nvSpPr>
        <p:spPr>
          <a:xfrm>
            <a:off x="7160286" y="1702741"/>
            <a:ext cx="1722766" cy="34810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1662" dirty="0">
                <a:latin typeface="Arial" panose="020B0604020202020204" pitchFamily="34" charset="0"/>
                <a:cs typeface="Arial" panose="020B0604020202020204" pitchFamily="34" charset="0"/>
              </a:rPr>
              <a:t>20 MAY</a:t>
            </a:r>
          </a:p>
        </p:txBody>
      </p:sp>
      <p:sp>
        <p:nvSpPr>
          <p:cNvPr id="10" name="Metin kutusu 9">
            <a:extLst>
              <a:ext uri="{FF2B5EF4-FFF2-40B4-BE49-F238E27FC236}">
                <a16:creationId xmlns:a16="http://schemas.microsoft.com/office/drawing/2014/main" id="{417920C5-0599-423E-8C09-A8D1F9F56CE6}"/>
              </a:ext>
            </a:extLst>
          </p:cNvPr>
          <p:cNvSpPr txBox="1"/>
          <p:nvPr/>
        </p:nvSpPr>
        <p:spPr>
          <a:xfrm>
            <a:off x="1304693" y="140115"/>
            <a:ext cx="3133492" cy="369332"/>
          </a:xfrm>
          <a:prstGeom prst="rect">
            <a:avLst/>
          </a:prstGeom>
          <a:noFill/>
        </p:spPr>
        <p:txBody>
          <a:bodyPr wrap="square" rtlCol="0">
            <a:spAutoFit/>
          </a:bodyPr>
          <a:lstStyle/>
          <a:p>
            <a:r>
              <a:rPr lang="tr-TR" dirty="0" err="1"/>
              <a:t>Planting</a:t>
            </a:r>
            <a:r>
              <a:rPr lang="tr-TR" dirty="0"/>
              <a:t> </a:t>
            </a:r>
            <a:r>
              <a:rPr lang="tr-TR" dirty="0" err="1"/>
              <a:t>date</a:t>
            </a:r>
            <a:r>
              <a:rPr lang="tr-TR" dirty="0"/>
              <a:t>: May 10</a:t>
            </a:r>
          </a:p>
        </p:txBody>
      </p:sp>
    </p:spTree>
    <p:extLst>
      <p:ext uri="{BB962C8B-B14F-4D97-AF65-F5344CB8AC3E}">
        <p14:creationId xmlns:p14="http://schemas.microsoft.com/office/powerpoint/2010/main" val="232184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BTKMetin-Hp\Desktop\IMG_56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9368"/>
            <a:ext cx="9152462" cy="5614385"/>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6" name="Dikdörtgen 5"/>
          <p:cNvSpPr/>
          <p:nvPr/>
        </p:nvSpPr>
        <p:spPr>
          <a:xfrm>
            <a:off x="0" y="846154"/>
            <a:ext cx="9144000"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400" dirty="0">
                <a:latin typeface="Arial" panose="020B0604020202020204" pitchFamily="34" charset="0"/>
                <a:cs typeface="Arial" panose="020B0604020202020204" pitchFamily="34" charset="0"/>
              </a:rPr>
              <a:t>They reproduce by laying unfertilized eggs. Male individuals are very rare in nature. They can produce 3-4 generations a year, and even more under suitable conditions.</a:t>
            </a:r>
            <a:endParaRPr lang="tr-TR" sz="2400" dirty="0">
              <a:latin typeface="Arial" panose="020B0604020202020204" pitchFamily="34" charset="0"/>
              <a:cs typeface="Arial" panose="020B0604020202020204" pitchFamily="34" charset="0"/>
            </a:endParaRPr>
          </a:p>
        </p:txBody>
      </p:sp>
      <p:sp>
        <p:nvSpPr>
          <p:cNvPr id="8"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THRİPS TABACİ</a:t>
            </a:r>
          </a:p>
        </p:txBody>
      </p:sp>
    </p:spTree>
    <p:extLst>
      <p:ext uri="{BB962C8B-B14F-4D97-AF65-F5344CB8AC3E}">
        <p14:creationId xmlns:p14="http://schemas.microsoft.com/office/powerpoint/2010/main" val="25969743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BTKMetin-Hp\Desktop\Desktop\Desktop\IMG_5639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9621"/>
            <a:ext cx="9163837" cy="5718659"/>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6" name="Dikdörtgen 5"/>
          <p:cNvSpPr/>
          <p:nvPr/>
        </p:nvSpPr>
        <p:spPr>
          <a:xfrm>
            <a:off x="0" y="832792"/>
            <a:ext cx="9144000"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n-US" sz="2400" dirty="0">
                <a:solidFill>
                  <a:schemeClr val="tx1"/>
                </a:solidFill>
                <a:latin typeface="Arial" panose="020B0604020202020204" pitchFamily="34" charset="0"/>
                <a:cs typeface="Arial" panose="020B0604020202020204" pitchFamily="34" charset="0"/>
              </a:rPr>
              <a:t>Typically, a female lays 30 eggs. The development period from egg to adult takes 2-3 weeks.</a:t>
            </a:r>
            <a:endParaRPr lang="tr-TR" sz="2400" dirty="0">
              <a:solidFill>
                <a:schemeClr val="tx1"/>
              </a:solidFill>
              <a:latin typeface="Arial" panose="020B0604020202020204" pitchFamily="34" charset="0"/>
              <a:cs typeface="Arial" panose="020B0604020202020204" pitchFamily="34" charset="0"/>
            </a:endParaRPr>
          </a:p>
        </p:txBody>
      </p:sp>
      <p:sp>
        <p:nvSpPr>
          <p:cNvPr id="8"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THRİPS TABACİ</a:t>
            </a:r>
          </a:p>
        </p:txBody>
      </p:sp>
    </p:spTree>
    <p:extLst>
      <p:ext uri="{BB962C8B-B14F-4D97-AF65-F5344CB8AC3E}">
        <p14:creationId xmlns:p14="http://schemas.microsoft.com/office/powerpoint/2010/main" val="30334428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BTKMetin-Hp\Desktop\Desktop\Desktop\IMG_42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615225" y="2101984"/>
            <a:ext cx="5594134" cy="3463416"/>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12291" name="Picture 3" descr="C:\Users\BTKMetin-Hp\Desktop\IMG_42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1098617" y="2082249"/>
            <a:ext cx="5594134" cy="350289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C:\Users\BTKMetin-Hp\Desktop\IMG_453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631383" y="1661804"/>
            <a:ext cx="3342398" cy="2092916"/>
          </a:xfrm>
          <a:prstGeom prst="rect">
            <a:avLst/>
          </a:prstGeom>
          <a:noFill/>
          <a:extLst>
            <a:ext uri="{909E8E84-426E-40DD-AFC4-6F175D3DCCD1}">
              <a14:hiddenFill xmlns:a14="http://schemas.microsoft.com/office/drawing/2010/main">
                <a:solidFill>
                  <a:srgbClr val="FFFFFF"/>
                </a:solidFill>
              </a14:hiddenFill>
            </a:ext>
          </a:extLst>
        </p:spPr>
      </p:pic>
      <p:pic>
        <p:nvPicPr>
          <p:cNvPr id="12295" name="Picture 7" descr="C:\Users\BTKMetin-Hp\Desktop\IMG_453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542923"/>
            <a:ext cx="3340542" cy="2087838"/>
          </a:xfrm>
          <a:prstGeom prst="rect">
            <a:avLst/>
          </a:prstGeom>
          <a:noFill/>
          <a:extLst>
            <a:ext uri="{909E8E84-426E-40DD-AFC4-6F175D3DCCD1}">
              <a14:hiddenFill xmlns:a14="http://schemas.microsoft.com/office/drawing/2010/main">
                <a:solidFill>
                  <a:srgbClr val="FFFFFF"/>
                </a:solidFill>
              </a14:hiddenFill>
            </a:ext>
          </a:extLst>
        </p:spPr>
      </p:pic>
      <p:sp>
        <p:nvSpPr>
          <p:cNvPr id="10"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THRİPS TABACİ DAMAGE</a:t>
            </a:r>
          </a:p>
        </p:txBody>
      </p:sp>
      <p:sp>
        <p:nvSpPr>
          <p:cNvPr id="8" name="Sağ Ok 7"/>
          <p:cNvSpPr/>
          <p:nvPr/>
        </p:nvSpPr>
        <p:spPr>
          <a:xfrm>
            <a:off x="1683157" y="1041558"/>
            <a:ext cx="811782" cy="3775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62" dirty="0"/>
          </a:p>
        </p:txBody>
      </p:sp>
      <p:sp>
        <p:nvSpPr>
          <p:cNvPr id="9" name="Sağ Ok 8"/>
          <p:cNvSpPr/>
          <p:nvPr/>
        </p:nvSpPr>
        <p:spPr>
          <a:xfrm>
            <a:off x="5299204" y="1041558"/>
            <a:ext cx="811782" cy="37756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62" dirty="0"/>
          </a:p>
        </p:txBody>
      </p:sp>
    </p:spTree>
    <p:extLst>
      <p:ext uri="{BB962C8B-B14F-4D97-AF65-F5344CB8AC3E}">
        <p14:creationId xmlns:p14="http://schemas.microsoft.com/office/powerpoint/2010/main" val="30840420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 calcmode="lin" valueType="num">
                                      <p:cBhvr>
                                        <p:cTn id="7" dur="1500" fill="hold"/>
                                        <p:tgtEl>
                                          <p:spTgt spid="8"/>
                                        </p:tgtEl>
                                        <p:attrNameLst>
                                          <p:attrName>ppt_w</p:attrName>
                                        </p:attrNameLst>
                                      </p:cBhvr>
                                      <p:tavLst>
                                        <p:tav tm="0">
                                          <p:val>
                                            <p:fltVal val="0"/>
                                          </p:val>
                                        </p:tav>
                                        <p:tav tm="100000">
                                          <p:val>
                                            <p:strVal val="#ppt_w"/>
                                          </p:val>
                                        </p:tav>
                                      </p:tavLst>
                                    </p:anim>
                                    <p:anim calcmode="lin" valueType="num">
                                      <p:cBhvr>
                                        <p:cTn id="8" dur="1500" fill="hold"/>
                                        <p:tgtEl>
                                          <p:spTgt spid="8"/>
                                        </p:tgtEl>
                                        <p:attrNameLst>
                                          <p:attrName>ppt_h</p:attrName>
                                        </p:attrNameLst>
                                      </p:cBhvr>
                                      <p:tavLst>
                                        <p:tav tm="0">
                                          <p:val>
                                            <p:fltVal val="0"/>
                                          </p:val>
                                        </p:tav>
                                        <p:tav tm="100000">
                                          <p:val>
                                            <p:strVal val="#ppt_h"/>
                                          </p:val>
                                        </p:tav>
                                      </p:tavLst>
                                    </p:anim>
                                    <p:anim calcmode="lin" valueType="num">
                                      <p:cBhvr>
                                        <p:cTn id="9" dur="1500" fill="hold"/>
                                        <p:tgtEl>
                                          <p:spTgt spid="8"/>
                                        </p:tgtEl>
                                        <p:attrNameLst>
                                          <p:attrName>style.rotation</p:attrName>
                                        </p:attrNameLst>
                                      </p:cBhvr>
                                      <p:tavLst>
                                        <p:tav tm="0">
                                          <p:val>
                                            <p:fltVal val="90"/>
                                          </p:val>
                                        </p:tav>
                                        <p:tav tm="100000">
                                          <p:val>
                                            <p:fltVal val="0"/>
                                          </p:val>
                                        </p:tav>
                                      </p:tavLst>
                                    </p:anim>
                                    <p:animEffect transition="in" filter="fade">
                                      <p:cBhvr>
                                        <p:cTn id="10" dur="1500"/>
                                        <p:tgtEl>
                                          <p:spTgt spid="8"/>
                                        </p:tgtEl>
                                      </p:cBhvr>
                                    </p:animEffect>
                                  </p:childTnLst>
                                </p:cTn>
                              </p:par>
                              <p:par>
                                <p:cTn id="11" presetID="31" presetClass="entr" presetSubtype="0" fill="hold" grpId="0" nodeType="withEffect">
                                  <p:stCondLst>
                                    <p:cond delay="1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1500" fill="hold"/>
                                        <p:tgtEl>
                                          <p:spTgt spid="9"/>
                                        </p:tgtEl>
                                        <p:attrNameLst>
                                          <p:attrName>ppt_w</p:attrName>
                                        </p:attrNameLst>
                                      </p:cBhvr>
                                      <p:tavLst>
                                        <p:tav tm="0">
                                          <p:val>
                                            <p:fltVal val="0"/>
                                          </p:val>
                                        </p:tav>
                                        <p:tav tm="100000">
                                          <p:val>
                                            <p:strVal val="#ppt_w"/>
                                          </p:val>
                                        </p:tav>
                                      </p:tavLst>
                                    </p:anim>
                                    <p:anim calcmode="lin" valueType="num">
                                      <p:cBhvr>
                                        <p:cTn id="14" dur="1500" fill="hold"/>
                                        <p:tgtEl>
                                          <p:spTgt spid="9"/>
                                        </p:tgtEl>
                                        <p:attrNameLst>
                                          <p:attrName>ppt_h</p:attrName>
                                        </p:attrNameLst>
                                      </p:cBhvr>
                                      <p:tavLst>
                                        <p:tav tm="0">
                                          <p:val>
                                            <p:fltVal val="0"/>
                                          </p:val>
                                        </p:tav>
                                        <p:tav tm="100000">
                                          <p:val>
                                            <p:strVal val="#ppt_h"/>
                                          </p:val>
                                        </p:tav>
                                      </p:tavLst>
                                    </p:anim>
                                    <p:anim calcmode="lin" valueType="num">
                                      <p:cBhvr>
                                        <p:cTn id="15" dur="1500" fill="hold"/>
                                        <p:tgtEl>
                                          <p:spTgt spid="9"/>
                                        </p:tgtEl>
                                        <p:attrNameLst>
                                          <p:attrName>style.rotation</p:attrName>
                                        </p:attrNameLst>
                                      </p:cBhvr>
                                      <p:tavLst>
                                        <p:tav tm="0">
                                          <p:val>
                                            <p:fltVal val="90"/>
                                          </p:val>
                                        </p:tav>
                                        <p:tav tm="100000">
                                          <p:val>
                                            <p:fltVal val="0"/>
                                          </p:val>
                                        </p:tav>
                                      </p:tavLst>
                                    </p:anim>
                                    <p:animEffect transition="in" filter="fade">
                                      <p:cBhvr>
                                        <p:cTn id="16"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7" descr="C:\Users\BTKMetin-Hp\Desktop\thrisp tabaci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88" y="858451"/>
            <a:ext cx="4605576" cy="2728937"/>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6214" y="858451"/>
            <a:ext cx="4437786" cy="2689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15" name="Picture 4" descr="C:\Users\BTKMetin-Hp\Desktop\thrisp tabac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785431"/>
            <a:ext cx="4591189" cy="307256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BTKMetin-Hp\Desktop\IMG_081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7365" y="3735943"/>
            <a:ext cx="4428953" cy="3122057"/>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14388" y="3456576"/>
            <a:ext cx="9158388" cy="77425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en-US" sz="1477" dirty="0">
                <a:latin typeface="Arial" panose="020B0604020202020204" pitchFamily="34" charset="0"/>
                <a:cs typeface="Arial" panose="020B0604020202020204" pitchFamily="34" charset="0"/>
              </a:rPr>
              <a:t>Their growth and reproduction accelerate during dry years.</a:t>
            </a:r>
          </a:p>
          <a:p>
            <a:pPr algn="just"/>
            <a:r>
              <a:rPr lang="en-US" sz="1477" dirty="0">
                <a:latin typeface="Arial" panose="020B0604020202020204" pitchFamily="34" charset="0"/>
                <a:cs typeface="Arial" panose="020B0604020202020204" pitchFamily="34" charset="0"/>
              </a:rPr>
              <a:t>Rain significantly reduces the population by washing the pest off the plant.</a:t>
            </a:r>
          </a:p>
          <a:p>
            <a:pPr algn="just"/>
            <a:r>
              <a:rPr lang="en-US" sz="1477" dirty="0">
                <a:latin typeface="Arial" panose="020B0604020202020204" pitchFamily="34" charset="0"/>
                <a:cs typeface="Arial" panose="020B0604020202020204" pitchFamily="34" charset="0"/>
              </a:rPr>
              <a:t>In addition to the damage you see, thrips transmit and spread the tomato spotted wilt virus.</a:t>
            </a:r>
            <a:endParaRPr lang="tr-TR" sz="1477" dirty="0">
              <a:latin typeface="Arial" panose="020B0604020202020204" pitchFamily="34" charset="0"/>
              <a:cs typeface="Arial" panose="020B0604020202020204" pitchFamily="34" charset="0"/>
            </a:endParaRPr>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THRİPS TABACİ DAMAGE</a:t>
            </a:r>
          </a:p>
        </p:txBody>
      </p:sp>
    </p:spTree>
    <p:extLst>
      <p:ext uri="{BB962C8B-B14F-4D97-AF65-F5344CB8AC3E}">
        <p14:creationId xmlns:p14="http://schemas.microsoft.com/office/powerpoint/2010/main" val="5401715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4578" name="Picture 2" descr="C:\Users\BTKMetin-Hp\Desktop\tobacco Tomato spotted wilt tospovirus-TSWV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3374"/>
            <a:ext cx="9144000" cy="583936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0" y="6209510"/>
            <a:ext cx="91440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dirty="0">
                <a:latin typeface="Arial" panose="020B0604020202020204" pitchFamily="34" charset="0"/>
                <a:cs typeface="Arial" panose="020B0604020202020204" pitchFamily="34" charset="0"/>
              </a:rPr>
              <a:t>Tobacco plants infected with the virus become stunted, drooping and bending as if broken. Diseased plants cannot develop and fall off and die after a few weeks.</a:t>
            </a:r>
            <a:endParaRPr lang="tr-TR" dirty="0">
              <a:latin typeface="Arial" panose="020B0604020202020204" pitchFamily="34" charset="0"/>
              <a:cs typeface="Arial" panose="020B0604020202020204" pitchFamily="34" charset="0"/>
            </a:endParaRPr>
          </a:p>
        </p:txBody>
      </p:sp>
      <p:sp>
        <p:nvSpPr>
          <p:cNvPr id="6" name="Başlık 1">
            <a:extLst>
              <a:ext uri="{FF2B5EF4-FFF2-40B4-BE49-F238E27FC236}">
                <a16:creationId xmlns:a16="http://schemas.microsoft.com/office/drawing/2014/main" id="{87063DAC-CF98-4ED2-B1F6-BC6272277E70}"/>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Tree>
    <p:extLst>
      <p:ext uri="{BB962C8B-B14F-4D97-AF65-F5344CB8AC3E}">
        <p14:creationId xmlns:p14="http://schemas.microsoft.com/office/powerpoint/2010/main" val="41302970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24580" name="Picture 4" descr="C:\Users\BTKMetin-Hp\Desktop\tobacco Tomato spotted wilt tospovirus-TSWV (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31802"/>
            <a:ext cx="9144000" cy="5936601"/>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0" y="843197"/>
            <a:ext cx="91440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a:latin typeface="Arial" panose="020B0604020202020204" pitchFamily="34" charset="0"/>
                <a:cs typeface="Arial" panose="020B0604020202020204" pitchFamily="34" charset="0"/>
              </a:rPr>
              <a:t>At temperatures of 25°C, symptoms can appear in 5 days, while at 10-12°C, they can appear in 3 weeks.</a:t>
            </a:r>
            <a:endParaRPr lang="tr-TR" sz="1400" dirty="0">
              <a:latin typeface="Arial" panose="020B0604020202020204" pitchFamily="34" charset="0"/>
              <a:cs typeface="Arial" panose="020B0604020202020204" pitchFamily="34" charset="0"/>
            </a:endParaRPr>
          </a:p>
        </p:txBody>
      </p:sp>
      <p:sp>
        <p:nvSpPr>
          <p:cNvPr id="6" name="Başlık 1">
            <a:extLst>
              <a:ext uri="{FF2B5EF4-FFF2-40B4-BE49-F238E27FC236}">
                <a16:creationId xmlns:a16="http://schemas.microsoft.com/office/drawing/2014/main" id="{2D65D587-B685-4719-9404-29B557BB7108}"/>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Tree>
    <p:extLst>
      <p:ext uri="{BB962C8B-B14F-4D97-AF65-F5344CB8AC3E}">
        <p14:creationId xmlns:p14="http://schemas.microsoft.com/office/powerpoint/2010/main" val="4058032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585"/>
            <a:ext cx="3791415" cy="6066263"/>
          </a:xfrm>
          <a:prstGeom prst="rect">
            <a:avLst/>
          </a:prstGeom>
        </p:spPr>
      </p:pic>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6" name="Dikdörtgen 5"/>
          <p:cNvSpPr/>
          <p:nvPr/>
        </p:nvSpPr>
        <p:spPr>
          <a:xfrm>
            <a:off x="3936380" y="1392994"/>
            <a:ext cx="5029200" cy="4708981"/>
          </a:xfrm>
          <a:prstGeom prst="rect">
            <a:avLst/>
          </a:prstGeom>
        </p:spPr>
        <p:txBody>
          <a:bodyPr wrap="square">
            <a:spAutoFit/>
          </a:bodyPr>
          <a:lstStyle/>
          <a:p>
            <a:r>
              <a:rPr lang="en-US" sz="2500" dirty="0">
                <a:latin typeface="Arial" panose="020B0604020202020204" pitchFamily="34" charset="0"/>
                <a:cs typeface="Arial" panose="020B0604020202020204" pitchFamily="34" charset="0"/>
              </a:rPr>
              <a:t>At temperatures of 32°C and above, the virus enters a dormant phase and shows no symptoms.</a:t>
            </a:r>
          </a:p>
          <a:p>
            <a:endParaRPr lang="en-US" sz="2500" dirty="0">
              <a:latin typeface="Arial" panose="020B0604020202020204" pitchFamily="34" charset="0"/>
              <a:cs typeface="Arial" panose="020B0604020202020204" pitchFamily="34" charset="0"/>
            </a:endParaRPr>
          </a:p>
          <a:p>
            <a:r>
              <a:rPr lang="en-US" sz="2500" dirty="0">
                <a:latin typeface="Arial" panose="020B0604020202020204" pitchFamily="34" charset="0"/>
                <a:cs typeface="Arial" panose="020B0604020202020204" pitchFamily="34" charset="0"/>
              </a:rPr>
              <a:t>During this phase, if unflowered tobacco plants find water, they revive and show a second growth.</a:t>
            </a:r>
          </a:p>
          <a:p>
            <a:endParaRPr lang="en-US" sz="2500" dirty="0">
              <a:latin typeface="Arial" panose="020B0604020202020204" pitchFamily="34" charset="0"/>
              <a:cs typeface="Arial" panose="020B0604020202020204" pitchFamily="34" charset="0"/>
            </a:endParaRPr>
          </a:p>
          <a:p>
            <a:r>
              <a:rPr lang="en-US" sz="2500" dirty="0">
                <a:latin typeface="Arial" panose="020B0604020202020204" pitchFamily="34" charset="0"/>
                <a:cs typeface="Arial" panose="020B0604020202020204" pitchFamily="34" charset="0"/>
              </a:rPr>
              <a:t>While some of the newly emerged leaves show signs of disease, quality leaves can also be obtained.</a:t>
            </a:r>
            <a:endParaRPr lang="tr-TR" sz="2500" dirty="0">
              <a:latin typeface="Arial" panose="020B0604020202020204" pitchFamily="34" charset="0"/>
              <a:cs typeface="Arial" panose="020B0604020202020204" pitchFamily="34" charset="0"/>
            </a:endParaRPr>
          </a:p>
        </p:txBody>
      </p:sp>
      <p:sp>
        <p:nvSpPr>
          <p:cNvPr id="8" name="Başlık 1">
            <a:extLst>
              <a:ext uri="{FF2B5EF4-FFF2-40B4-BE49-F238E27FC236}">
                <a16:creationId xmlns:a16="http://schemas.microsoft.com/office/drawing/2014/main" id="{939B0765-9B19-4D38-AF5A-A80FE2328218}"/>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Tree>
    <p:extLst>
      <p:ext uri="{BB962C8B-B14F-4D97-AF65-F5344CB8AC3E}">
        <p14:creationId xmlns:p14="http://schemas.microsoft.com/office/powerpoint/2010/main" val="433452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654" y="1852488"/>
            <a:ext cx="7227539" cy="4853113"/>
          </a:xfrm>
          <a:prstGeom prst="rect">
            <a:avLst/>
          </a:prstGeom>
        </p:spPr>
      </p:pic>
      <p:sp>
        <p:nvSpPr>
          <p:cNvPr id="6" name="Dikdörtgen 5"/>
          <p:cNvSpPr/>
          <p:nvPr/>
        </p:nvSpPr>
        <p:spPr>
          <a:xfrm>
            <a:off x="0" y="1215678"/>
            <a:ext cx="9132847" cy="523220"/>
          </a:xfrm>
          <a:prstGeom prst="rect">
            <a:avLst/>
          </a:prstGeom>
        </p:spPr>
        <p:txBody>
          <a:bodyPr wrap="square">
            <a:spAutoFit/>
          </a:bodyPr>
          <a:lstStyle/>
          <a:p>
            <a:pPr algn="ctr"/>
            <a:r>
              <a:rPr lang="en-US" sz="2800" dirty="0">
                <a:latin typeface="Arial" panose="020B0604020202020204" pitchFamily="34" charset="0"/>
                <a:cs typeface="Arial" panose="020B0604020202020204" pitchFamily="34" charset="0"/>
              </a:rPr>
              <a:t>In any case, there are losses in efficiency and quality.</a:t>
            </a:r>
            <a:endParaRPr lang="tr-TR" sz="2800" dirty="0">
              <a:latin typeface="Arial" panose="020B0604020202020204" pitchFamily="34" charset="0"/>
              <a:cs typeface="Arial" panose="020B0604020202020204" pitchFamily="34" charset="0"/>
            </a:endParaRPr>
          </a:p>
        </p:txBody>
      </p:sp>
      <p:sp>
        <p:nvSpPr>
          <p:cNvPr id="7" name="Başlık 1">
            <a:extLst>
              <a:ext uri="{FF2B5EF4-FFF2-40B4-BE49-F238E27FC236}">
                <a16:creationId xmlns:a16="http://schemas.microsoft.com/office/drawing/2014/main" id="{8D3F3472-B7C0-4E2A-B809-9BE0AC2FCF0A}"/>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Tree>
    <p:extLst>
      <p:ext uri="{BB962C8B-B14F-4D97-AF65-F5344CB8AC3E}">
        <p14:creationId xmlns:p14="http://schemas.microsoft.com/office/powerpoint/2010/main" val="3922984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9" name="Picture 5" descr="C:\Users\BTKMetin-Hp\Desktop\IMG_43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9" y="857687"/>
            <a:ext cx="6015779" cy="38390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BTKMetin-Hp\Desktop\Desktop\Desktop\IMG_44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9808" y="3837713"/>
            <a:ext cx="4763666" cy="2955312"/>
          </a:xfrm>
          <a:prstGeom prst="rect">
            <a:avLst/>
          </a:prstGeom>
          <a:noFill/>
          <a:extLst>
            <a:ext uri="{909E8E84-426E-40DD-AFC4-6F175D3DCCD1}">
              <a14:hiddenFill xmlns:a14="http://schemas.microsoft.com/office/drawing/2010/main">
                <a:solidFill>
                  <a:srgbClr val="FFFFFF"/>
                </a:solidFill>
              </a14:hiddenFill>
            </a:ext>
          </a:extLst>
        </p:spPr>
      </p:pic>
      <p:sp>
        <p:nvSpPr>
          <p:cNvPr id="6" name="Başlık 1">
            <a:extLst>
              <a:ext uri="{FF2B5EF4-FFF2-40B4-BE49-F238E27FC236}">
                <a16:creationId xmlns:a16="http://schemas.microsoft.com/office/drawing/2014/main" id="{6B6BA62C-750E-4521-92DC-9ADD19AB4B2E}"/>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Tree>
    <p:extLst>
      <p:ext uri="{BB962C8B-B14F-4D97-AF65-F5344CB8AC3E}">
        <p14:creationId xmlns:p14="http://schemas.microsoft.com/office/powerpoint/2010/main" val="2581882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44" y="1468581"/>
            <a:ext cx="8492113" cy="5320840"/>
          </a:xfrm>
          <a:prstGeom prst="rect">
            <a:avLst/>
          </a:prstGeom>
        </p:spPr>
      </p:pic>
      <p:sp>
        <p:nvSpPr>
          <p:cNvPr id="10" name="Metin kutusu 9"/>
          <p:cNvSpPr txBox="1"/>
          <p:nvPr/>
        </p:nvSpPr>
        <p:spPr>
          <a:xfrm>
            <a:off x="0" y="824351"/>
            <a:ext cx="9117014"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2800" dirty="0">
                <a:latin typeface="Arial" panose="020B0604020202020204" pitchFamily="34" charset="0"/>
                <a:cs typeface="Arial" panose="020B0604020202020204" pitchFamily="34" charset="0"/>
              </a:rPr>
              <a:t>TSWV-</a:t>
            </a:r>
            <a:r>
              <a:rPr lang="tr-TR" sz="2800" dirty="0" err="1">
                <a:latin typeface="Arial" panose="020B0604020202020204" pitchFamily="34" charset="0"/>
                <a:cs typeface="Arial" panose="020B0604020202020204" pitchFamily="34" charset="0"/>
              </a:rPr>
              <a:t>infected</a:t>
            </a:r>
            <a:r>
              <a:rPr lang="tr-TR" sz="2800" dirty="0">
                <a:latin typeface="Arial" panose="020B0604020202020204" pitchFamily="34" charset="0"/>
                <a:cs typeface="Arial" panose="020B0604020202020204" pitchFamily="34" charset="0"/>
              </a:rPr>
              <a:t> </a:t>
            </a:r>
            <a:r>
              <a:rPr lang="tr-TR" sz="2800" dirty="0" err="1">
                <a:latin typeface="Arial" panose="020B0604020202020204" pitchFamily="34" charset="0"/>
                <a:cs typeface="Arial" panose="020B0604020202020204" pitchFamily="34" charset="0"/>
              </a:rPr>
              <a:t>diseased</a:t>
            </a:r>
            <a:r>
              <a:rPr lang="tr-TR" sz="2800" dirty="0">
                <a:latin typeface="Arial" panose="020B0604020202020204" pitchFamily="34" charset="0"/>
                <a:cs typeface="Arial" panose="020B0604020202020204" pitchFamily="34" charset="0"/>
              </a:rPr>
              <a:t> </a:t>
            </a:r>
            <a:r>
              <a:rPr lang="tr-TR" sz="2800" dirty="0" err="1">
                <a:latin typeface="Arial" panose="020B0604020202020204" pitchFamily="34" charset="0"/>
                <a:cs typeface="Arial" panose="020B0604020202020204" pitchFamily="34" charset="0"/>
              </a:rPr>
              <a:t>leaves</a:t>
            </a:r>
            <a:endParaRPr lang="tr-TR" sz="2800" dirty="0">
              <a:latin typeface="Arial" panose="020B0604020202020204" pitchFamily="34" charset="0"/>
              <a:cs typeface="Arial" panose="020B0604020202020204" pitchFamily="34" charset="0"/>
            </a:endParaRP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2325" y="1468581"/>
            <a:ext cx="3294689" cy="2064328"/>
          </a:xfrm>
          <a:prstGeom prst="rect">
            <a:avLst/>
          </a:prstGeom>
        </p:spPr>
      </p:pic>
      <p:sp>
        <p:nvSpPr>
          <p:cNvPr id="7" name="Başlık 1">
            <a:extLst>
              <a:ext uri="{FF2B5EF4-FFF2-40B4-BE49-F238E27FC236}">
                <a16:creationId xmlns:a16="http://schemas.microsoft.com/office/drawing/2014/main" id="{8FD0A13C-F8E4-40E0-845A-615010199EF7}"/>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Tree>
    <p:extLst>
      <p:ext uri="{BB962C8B-B14F-4D97-AF65-F5344CB8AC3E}">
        <p14:creationId xmlns:p14="http://schemas.microsoft.com/office/powerpoint/2010/main" val="5051366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grpSp>
        <p:nvGrpSpPr>
          <p:cNvPr id="2" name="Grup 1"/>
          <p:cNvGrpSpPr/>
          <p:nvPr/>
        </p:nvGrpSpPr>
        <p:grpSpPr>
          <a:xfrm>
            <a:off x="0" y="1097532"/>
            <a:ext cx="9144000" cy="4325586"/>
            <a:chOff x="0" y="863361"/>
            <a:chExt cx="8876370" cy="4184449"/>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361"/>
              <a:ext cx="6260514" cy="4178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Users\BTKMetin-Hp\Desktop\thrisp tabaci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476218" y="1647657"/>
              <a:ext cx="4184448" cy="2615857"/>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Dikdörtgen 8"/>
          <p:cNvSpPr/>
          <p:nvPr/>
        </p:nvSpPr>
        <p:spPr>
          <a:xfrm>
            <a:off x="0" y="5523483"/>
            <a:ext cx="9144000"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n-US" sz="2400" dirty="0">
                <a:latin typeface="Arial" panose="020B0604020202020204" pitchFamily="34" charset="0"/>
                <a:cs typeface="Arial" panose="020B0604020202020204" pitchFamily="34" charset="0"/>
              </a:rPr>
              <a:t>Thrips larvae acquire viruses when they feed on diseased plants. As adults, they transmit the virus to tobacco plants they feed on. The virus is not transmitted through thrips eggs.</a:t>
            </a:r>
            <a:endParaRPr lang="tr-TR" sz="2400" dirty="0">
              <a:latin typeface="Arial" panose="020B0604020202020204" pitchFamily="34" charset="0"/>
              <a:cs typeface="Arial" panose="020B0604020202020204" pitchFamily="34" charset="0"/>
            </a:endParaRPr>
          </a:p>
        </p:txBody>
      </p:sp>
      <p:sp>
        <p:nvSpPr>
          <p:cNvPr id="4" name="Dikdörtgen 3"/>
          <p:cNvSpPr/>
          <p:nvPr/>
        </p:nvSpPr>
        <p:spPr>
          <a:xfrm>
            <a:off x="0" y="840039"/>
            <a:ext cx="9144000" cy="4001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000" dirty="0">
                <a:latin typeface="Arial" panose="020B0604020202020204" pitchFamily="34" charset="0"/>
                <a:cs typeface="Arial" panose="020B0604020202020204" pitchFamily="34" charset="0"/>
              </a:rPr>
              <a:t>The disease is transmitted by thrips, which are vector insects.</a:t>
            </a:r>
            <a:endParaRPr lang="tr-TR" sz="2000" dirty="0">
              <a:latin typeface="Arial" panose="020B0604020202020204" pitchFamily="34" charset="0"/>
              <a:cs typeface="Arial" panose="020B0604020202020204" pitchFamily="34" charset="0"/>
            </a:endParaRPr>
          </a:p>
        </p:txBody>
      </p:sp>
      <p:sp>
        <p:nvSpPr>
          <p:cNvPr id="10" name="Oval 9"/>
          <p:cNvSpPr/>
          <p:nvPr/>
        </p:nvSpPr>
        <p:spPr>
          <a:xfrm>
            <a:off x="7504771" y="1627110"/>
            <a:ext cx="1516566" cy="1465580"/>
          </a:xfrm>
          <a:prstGeom prst="ellipse">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Başlık 1">
            <a:extLst>
              <a:ext uri="{FF2B5EF4-FFF2-40B4-BE49-F238E27FC236}">
                <a16:creationId xmlns:a16="http://schemas.microsoft.com/office/drawing/2014/main" id="{90050834-30E3-47F1-BE87-044FC9B740A8}"/>
              </a:ext>
            </a:extLst>
          </p:cNvPr>
          <p:cNvSpPr txBox="1">
            <a:spLocks/>
          </p:cNvSpPr>
          <p:nvPr/>
        </p:nvSpPr>
        <p:spPr>
          <a:xfrm>
            <a:off x="0" y="48671"/>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Tree>
    <p:extLst>
      <p:ext uri="{BB962C8B-B14F-4D97-AF65-F5344CB8AC3E}">
        <p14:creationId xmlns:p14="http://schemas.microsoft.com/office/powerpoint/2010/main" val="12105393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0" fill="hold"/>
                                        <p:tgtEl>
                                          <p:spTgt spid="10"/>
                                        </p:tgtEl>
                                        <p:attrNameLst>
                                          <p:attrName>ppt_w</p:attrName>
                                        </p:attrNameLst>
                                      </p:cBhvr>
                                      <p:tavLst>
                                        <p:tav tm="0">
                                          <p:val>
                                            <p:fltVal val="0"/>
                                          </p:val>
                                        </p:tav>
                                        <p:tav tm="100000">
                                          <p:val>
                                            <p:strVal val="#ppt_w"/>
                                          </p:val>
                                        </p:tav>
                                      </p:tavLst>
                                    </p:anim>
                                    <p:anim calcmode="lin" valueType="num">
                                      <p:cBhvr>
                                        <p:cTn id="8" dur="2000" fill="hold"/>
                                        <p:tgtEl>
                                          <p:spTgt spid="10"/>
                                        </p:tgtEl>
                                        <p:attrNameLst>
                                          <p:attrName>ppt_h</p:attrName>
                                        </p:attrNameLst>
                                      </p:cBhvr>
                                      <p:tavLst>
                                        <p:tav tm="0">
                                          <p:val>
                                            <p:fltVal val="0"/>
                                          </p:val>
                                        </p:tav>
                                        <p:tav tm="100000">
                                          <p:val>
                                            <p:strVal val="#ppt_h"/>
                                          </p:val>
                                        </p:tav>
                                      </p:tavLst>
                                    </p:anim>
                                    <p:anim calcmode="lin" valueType="num">
                                      <p:cBhvr>
                                        <p:cTn id="9" dur="2000" fill="hold"/>
                                        <p:tgtEl>
                                          <p:spTgt spid="10"/>
                                        </p:tgtEl>
                                        <p:attrNameLst>
                                          <p:attrName>style.rotation</p:attrName>
                                        </p:attrNameLst>
                                      </p:cBhvr>
                                      <p:tavLst>
                                        <p:tav tm="0">
                                          <p:val>
                                            <p:fltVal val="90"/>
                                          </p:val>
                                        </p:tav>
                                        <p:tav tm="100000">
                                          <p:val>
                                            <p:fltVal val="0"/>
                                          </p:val>
                                        </p:tav>
                                      </p:tavLst>
                                    </p:anim>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BTKMetin-Hp\Desktop\Desktop\Desktop\lekeli solgunluk virüsü  (3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28" y="825191"/>
            <a:ext cx="4578334" cy="2939672"/>
          </a:xfrm>
          <a:prstGeom prst="rect">
            <a:avLst/>
          </a:prstGeom>
          <a:noFill/>
          <a:extLst>
            <a:ext uri="{909E8E84-426E-40DD-AFC4-6F175D3DCCD1}">
              <a14:hiddenFill xmlns:a14="http://schemas.microsoft.com/office/drawing/2010/main">
                <a:solidFill>
                  <a:srgbClr val="FFFFFF"/>
                </a:solidFill>
              </a14:hiddenFill>
            </a:ext>
          </a:extLst>
        </p:spPr>
      </p:pic>
      <p:pic>
        <p:nvPicPr>
          <p:cNvPr id="27651" name="Picture 3" descr="C:\Users\BTKMetin-Hp\Desktop\Desktop\Desktop\lekeli solgunluk virüsü  (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3398" y="825093"/>
            <a:ext cx="4572619" cy="2943343"/>
          </a:xfrm>
          <a:prstGeom prst="rect">
            <a:avLst/>
          </a:prstGeom>
          <a:noFill/>
          <a:extLst>
            <a:ext uri="{909E8E84-426E-40DD-AFC4-6F175D3DCCD1}">
              <a14:hiddenFill xmlns:a14="http://schemas.microsoft.com/office/drawing/2010/main">
                <a:solidFill>
                  <a:srgbClr val="FFFFFF"/>
                </a:solidFill>
              </a14:hiddenFill>
            </a:ext>
          </a:extLst>
        </p:spPr>
      </p:pic>
      <p:pic>
        <p:nvPicPr>
          <p:cNvPr id="8" name="Resim 7"/>
          <p:cNvPicPr>
            <a:picLocks noChangeAspect="1"/>
          </p:cNvPicPr>
          <p:nvPr/>
        </p:nvPicPr>
        <p:blipFill>
          <a:blip r:embed="rId4"/>
          <a:stretch>
            <a:fillRect/>
          </a:stretch>
        </p:blipFill>
        <p:spPr>
          <a:xfrm>
            <a:off x="-12302" y="4124784"/>
            <a:ext cx="4531557" cy="2777821"/>
          </a:xfrm>
          <a:prstGeom prst="rect">
            <a:avLst/>
          </a:prstGeom>
        </p:spPr>
      </p:pic>
      <p:sp>
        <p:nvSpPr>
          <p:cNvPr id="9"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pic>
        <p:nvPicPr>
          <p:cNvPr id="3" name="Resi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2833" y="4067117"/>
            <a:ext cx="4537222" cy="2790883"/>
          </a:xfrm>
          <a:prstGeom prst="rect">
            <a:avLst/>
          </a:prstGeom>
        </p:spPr>
      </p:pic>
      <p:sp>
        <p:nvSpPr>
          <p:cNvPr id="2" name="Metin kutusu 1"/>
          <p:cNvSpPr txBox="1"/>
          <p:nvPr/>
        </p:nvSpPr>
        <p:spPr>
          <a:xfrm>
            <a:off x="-78754" y="3478453"/>
            <a:ext cx="9274771"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t>The disease is observed in many cultivated plants such as tomatoes, peppers, and lettuce, and this viral disease is found as a host in weeds and ornamental plants.</a:t>
            </a:r>
            <a:endParaRPr lang="tr-TR" dirty="0"/>
          </a:p>
        </p:txBody>
      </p:sp>
    </p:spTree>
    <p:extLst>
      <p:ext uri="{BB962C8B-B14F-4D97-AF65-F5344CB8AC3E}">
        <p14:creationId xmlns:p14="http://schemas.microsoft.com/office/powerpoint/2010/main" val="1574973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
        <p:nvSpPr>
          <p:cNvPr id="2" name="Metin kutusu 1"/>
          <p:cNvSpPr txBox="1"/>
          <p:nvPr/>
        </p:nvSpPr>
        <p:spPr>
          <a:xfrm>
            <a:off x="2932262" y="881133"/>
            <a:ext cx="3279472" cy="461665"/>
          </a:xfrm>
          <a:prstGeom prst="rect">
            <a:avLst/>
          </a:prstGeom>
          <a:noFill/>
        </p:spPr>
        <p:txBody>
          <a:bodyPr wrap="square" rtlCol="0">
            <a:spAutoFit/>
          </a:bodyPr>
          <a:lstStyle/>
          <a:p>
            <a:pPr algn="ctr"/>
            <a:r>
              <a:rPr lang="tr-TR" sz="2400" b="1" dirty="0">
                <a:solidFill>
                  <a:srgbClr val="FF0000"/>
                </a:solidFill>
                <a:latin typeface="Arial" panose="020B0604020202020204" pitchFamily="34" charset="0"/>
                <a:cs typeface="Arial" panose="020B0604020202020204" pitchFamily="34" charset="0"/>
              </a:rPr>
              <a:t>STRUGGLE</a:t>
            </a:r>
          </a:p>
        </p:txBody>
      </p:sp>
      <p:sp>
        <p:nvSpPr>
          <p:cNvPr id="8" name="Dikdörtgen 7"/>
          <p:cNvSpPr/>
          <p:nvPr/>
        </p:nvSpPr>
        <p:spPr>
          <a:xfrm>
            <a:off x="110837" y="1853989"/>
            <a:ext cx="8871470" cy="4093428"/>
          </a:xfrm>
          <a:prstGeom prst="rect">
            <a:avLst/>
          </a:prstGeom>
        </p:spPr>
        <p:txBody>
          <a:bodyPr wrap="square">
            <a:spAutoFit/>
          </a:bodyPr>
          <a:lstStyle/>
          <a:p>
            <a:pPr indent="374650" algn="just">
              <a:spcAft>
                <a:spcPts val="0"/>
              </a:spcAft>
            </a:pPr>
            <a:r>
              <a:rPr lang="en-US" sz="2000" dirty="0">
                <a:latin typeface="Arial" panose="020B0604020202020204" pitchFamily="34" charset="0"/>
                <a:ea typeface="Times New Roman" panose="02020603050405020304" pitchFamily="18" charset="0"/>
                <a:cs typeface="Arial" panose="020B0604020202020204" pitchFamily="34" charset="0"/>
              </a:rPr>
              <a:t>There is no medicinal treatment for this viral disease.</a:t>
            </a:r>
          </a:p>
          <a:p>
            <a:pPr indent="374650" algn="just">
              <a:spcAft>
                <a:spcPts val="0"/>
              </a:spcAft>
            </a:pPr>
            <a:endParaRPr lang="en-US" sz="2000" dirty="0">
              <a:latin typeface="Arial" panose="020B0604020202020204" pitchFamily="34" charset="0"/>
              <a:ea typeface="Times New Roman" panose="02020603050405020304" pitchFamily="18" charset="0"/>
              <a:cs typeface="Arial" panose="020B0604020202020204" pitchFamily="34" charset="0"/>
            </a:endParaRPr>
          </a:p>
          <a:p>
            <a:pPr indent="374650" algn="just">
              <a:spcAft>
                <a:spcPts val="0"/>
              </a:spcAft>
            </a:pPr>
            <a:r>
              <a:rPr lang="en-US" sz="2000" dirty="0">
                <a:latin typeface="Arial" panose="020B0604020202020204" pitchFamily="34" charset="0"/>
                <a:ea typeface="Times New Roman" panose="02020603050405020304" pitchFamily="18" charset="0"/>
                <a:cs typeface="Arial" panose="020B0604020202020204" pitchFamily="34" charset="0"/>
              </a:rPr>
              <a:t>Since the virus can be carried in the seed coat, certified seeds should be used, and seeds should not be taken from diseased plants.</a:t>
            </a:r>
          </a:p>
          <a:p>
            <a:pPr indent="374650" algn="just">
              <a:spcAft>
                <a:spcPts val="0"/>
              </a:spcAft>
            </a:pPr>
            <a:endParaRPr lang="en-US" sz="2000" dirty="0">
              <a:latin typeface="Arial" panose="020B0604020202020204" pitchFamily="34" charset="0"/>
              <a:ea typeface="Times New Roman" panose="02020603050405020304" pitchFamily="18" charset="0"/>
              <a:cs typeface="Arial" panose="020B0604020202020204" pitchFamily="34" charset="0"/>
            </a:endParaRPr>
          </a:p>
          <a:p>
            <a:pPr indent="374650" algn="just">
              <a:spcAft>
                <a:spcPts val="0"/>
              </a:spcAft>
            </a:pPr>
            <a:r>
              <a:rPr lang="en-US" sz="2000" dirty="0">
                <a:latin typeface="Arial" panose="020B0604020202020204" pitchFamily="34" charset="0"/>
                <a:ea typeface="Times New Roman" panose="02020603050405020304" pitchFamily="18" charset="0"/>
                <a:cs typeface="Arial" panose="020B0604020202020204" pitchFamily="34" charset="0"/>
              </a:rPr>
              <a:t>Most infections occur during the seedling stage. In cool weather, disease symptoms can be seen in 3 weeks. Apply thrips treatment when the seedling leaves are dry. Use different insecticides. The easiest and cheapest control is done in the seedling stage.</a:t>
            </a:r>
          </a:p>
          <a:p>
            <a:pPr indent="374650" algn="just">
              <a:spcAft>
                <a:spcPts val="0"/>
              </a:spcAft>
            </a:pPr>
            <a:endParaRPr lang="en-US" sz="2000" dirty="0">
              <a:latin typeface="Arial" panose="020B0604020202020204" pitchFamily="34" charset="0"/>
              <a:ea typeface="Times New Roman" panose="02020603050405020304" pitchFamily="18" charset="0"/>
              <a:cs typeface="Arial" panose="020B0604020202020204" pitchFamily="34" charset="0"/>
            </a:endParaRPr>
          </a:p>
          <a:p>
            <a:pPr indent="374650" algn="just">
              <a:spcAft>
                <a:spcPts val="0"/>
              </a:spcAft>
            </a:pPr>
            <a:r>
              <a:rPr lang="en-US" sz="2000" dirty="0">
                <a:latin typeface="Arial" panose="020B0604020202020204" pitchFamily="34" charset="0"/>
                <a:ea typeface="Times New Roman" panose="02020603050405020304" pitchFamily="18" charset="0"/>
                <a:cs typeface="Arial" panose="020B0604020202020204" pitchFamily="34" charset="0"/>
              </a:rPr>
              <a:t>Care should be taken to ensure that there are no plants such as tomatoes, peppers, lettuce, and onions, or weeds near the seedling area and field. The disease has many hosts.</a:t>
            </a:r>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5433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tütünde thrips, thrips tabaci"/>
          <p:cNvSpPr>
            <a:spLocks noChangeAspect="1" noChangeArrowheads="1"/>
          </p:cNvSpPr>
          <p:nvPr/>
        </p:nvSpPr>
        <p:spPr bwMode="auto">
          <a:xfrm>
            <a:off x="495300" y="130419"/>
            <a:ext cx="281354" cy="28135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p>
            <a:endParaRPr lang="tr-TR" sz="1662"/>
          </a:p>
        </p:txBody>
      </p:sp>
      <p:sp>
        <p:nvSpPr>
          <p:cNvPr id="11" name="Başlık 1"/>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en-US" sz="2600" b="1" kern="0" dirty="0">
                <a:solidFill>
                  <a:srgbClr val="FF0000"/>
                </a:solidFill>
                <a:latin typeface="Arial" charset="0"/>
                <a:ea typeface="+mj-ea"/>
              </a:rPr>
              <a:t>TOMATO SPOTTED WILT VIRUS (TSWV)</a:t>
            </a:r>
            <a:endParaRPr lang="tr-TR" sz="2600" b="1" kern="0" dirty="0">
              <a:solidFill>
                <a:srgbClr val="FF0000"/>
              </a:solidFill>
              <a:latin typeface="Arial" charset="0"/>
              <a:ea typeface="+mj-ea"/>
            </a:endParaRPr>
          </a:p>
        </p:txBody>
      </p:sp>
      <p:sp>
        <p:nvSpPr>
          <p:cNvPr id="4" name="Dikdörtgen 3"/>
          <p:cNvSpPr/>
          <p:nvPr/>
        </p:nvSpPr>
        <p:spPr>
          <a:xfrm>
            <a:off x="96981" y="1562848"/>
            <a:ext cx="8950037" cy="5016758"/>
          </a:xfrm>
          <a:prstGeom prst="rect">
            <a:avLst/>
          </a:prstGeom>
        </p:spPr>
        <p:txBody>
          <a:bodyPr wrap="square">
            <a:spAutoFit/>
          </a:bodyPr>
          <a:lstStyle/>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Thrips control should be carried out in planted fields. Thrips can spread over very large areas by wind and can be found everywhere. Field control is both difficult and expensive.</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Diseased plants should be removed from the production area and destroyed.</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The number of thrips affects the transmission and spread of the disease. This disease is commonly seen after mild winters.</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Many tobacco producers do not believe that this disease is transmitted by thrips and attribute it to other causes. When the cause of the disease is unknown, control cannot be successful.</a:t>
            </a:r>
          </a:p>
          <a:p>
            <a:pPr marL="342900" indent="-342900" algn="just">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000" dirty="0">
                <a:latin typeface="Arial" panose="020B0604020202020204" pitchFamily="34" charset="0"/>
                <a:cs typeface="Arial" panose="020B0604020202020204" pitchFamily="34" charset="0"/>
              </a:rPr>
              <a:t>Tobacco production has been abandoned in many parts of the world due to this disease.</a:t>
            </a:r>
            <a:endParaRPr lang="tr-TR" sz="2000" dirty="0">
              <a:latin typeface="Arial" panose="020B0604020202020204" pitchFamily="34" charset="0"/>
              <a:cs typeface="Arial" panose="020B0604020202020204" pitchFamily="34" charset="0"/>
            </a:endParaRPr>
          </a:p>
        </p:txBody>
      </p:sp>
      <p:sp>
        <p:nvSpPr>
          <p:cNvPr id="6" name="Metin kutusu 5">
            <a:extLst>
              <a:ext uri="{FF2B5EF4-FFF2-40B4-BE49-F238E27FC236}">
                <a16:creationId xmlns:a16="http://schemas.microsoft.com/office/drawing/2014/main" id="{37B16033-E1D1-4205-8029-3B4C681E9098}"/>
              </a:ext>
            </a:extLst>
          </p:cNvPr>
          <p:cNvSpPr txBox="1"/>
          <p:nvPr/>
        </p:nvSpPr>
        <p:spPr>
          <a:xfrm>
            <a:off x="2932262" y="881133"/>
            <a:ext cx="3279472" cy="461665"/>
          </a:xfrm>
          <a:prstGeom prst="rect">
            <a:avLst/>
          </a:prstGeom>
          <a:noFill/>
        </p:spPr>
        <p:txBody>
          <a:bodyPr wrap="square" rtlCol="0">
            <a:spAutoFit/>
          </a:bodyPr>
          <a:lstStyle/>
          <a:p>
            <a:pPr algn="ctr"/>
            <a:r>
              <a:rPr lang="tr-TR" sz="2400" b="1" dirty="0">
                <a:solidFill>
                  <a:srgbClr val="FF0000"/>
                </a:solidFill>
                <a:latin typeface="Arial" panose="020B0604020202020204" pitchFamily="34" charset="0"/>
                <a:cs typeface="Arial" panose="020B0604020202020204" pitchFamily="34" charset="0"/>
              </a:rPr>
              <a:t>STRUGGLE</a:t>
            </a:r>
          </a:p>
        </p:txBody>
      </p:sp>
    </p:spTree>
    <p:extLst>
      <p:ext uri="{BB962C8B-B14F-4D97-AF65-F5344CB8AC3E}">
        <p14:creationId xmlns:p14="http://schemas.microsoft.com/office/powerpoint/2010/main" val="17742209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DBEC13F6-5461-4420-BA3C-E3FDAE534D75}"/>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TOBACCO</a:t>
            </a:r>
          </a:p>
        </p:txBody>
      </p:sp>
      <p:sp>
        <p:nvSpPr>
          <p:cNvPr id="5" name="Metin kutusu 4">
            <a:extLst>
              <a:ext uri="{FF2B5EF4-FFF2-40B4-BE49-F238E27FC236}">
                <a16:creationId xmlns:a16="http://schemas.microsoft.com/office/drawing/2014/main" id="{09AF7DF2-3242-495B-B0B8-202928F97B4C}"/>
              </a:ext>
            </a:extLst>
          </p:cNvPr>
          <p:cNvSpPr txBox="1"/>
          <p:nvPr/>
        </p:nvSpPr>
        <p:spPr>
          <a:xfrm>
            <a:off x="224118" y="3052088"/>
            <a:ext cx="8695763" cy="3646960"/>
          </a:xfrm>
          <a:prstGeom prst="rect">
            <a:avLst/>
          </a:prstGeom>
          <a:noFill/>
        </p:spPr>
        <p:txBody>
          <a:bodyPr wrap="square">
            <a:spAutoFit/>
          </a:bodyPr>
          <a:lstStyle/>
          <a:p>
            <a:pPr marL="285750" indent="-285750" algn="just">
              <a:lnSpc>
                <a:spcPct val="107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first step to successful pest control is the CORRECT DIAGNOSIS of the disease or pest.</a:t>
            </a:r>
          </a:p>
          <a:p>
            <a:pPr marL="285750" indent="-285750" algn="just">
              <a:lnSpc>
                <a:spcPct val="107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pesticides you use must clearly state "TOBACCO" on their packaging and labels.</a:t>
            </a:r>
          </a:p>
          <a:p>
            <a:pPr marL="285750" indent="-285750" algn="just">
              <a:lnSpc>
                <a:spcPct val="107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field spraying, you must know the amount of water needed to COVER THE LEAVES AND NOT RUNNING OUT, according to the phenology of the tobacco plant per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decare</a:t>
            </a:r>
            <a:r>
              <a:rPr lang="en-US" sz="1800" dirty="0">
                <a:effectLst/>
                <a:latin typeface="Calibri" panose="020F0502020204030204" pitchFamily="34" charset="0"/>
                <a:ea typeface="Calibri" panose="020F0502020204030204" pitchFamily="34" charset="0"/>
                <a:cs typeface="Times New Roman" panose="02020603050405020304" pitchFamily="18" charset="0"/>
              </a:rPr>
              <a:t>. To do this, you must calibrate (adjust) your spraying equipment. For example, 20 liters/</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decare</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newly planted tobacco, and 40 liters/</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decare</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tobacco with 10-15 leaves.</a:t>
            </a:r>
          </a:p>
          <a:p>
            <a:pPr marL="285750" indent="-285750" algn="just">
              <a:lnSpc>
                <a:spcPct val="107000"/>
              </a:lnSpc>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First, mix the pesticide with water in a small container. After filling one-third of the pesticide tank with water, add the prepared mixture and the remaining two-thirds water. The agitator of the sprayer must be working during this process.</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a:extLst>
              <a:ext uri="{FF2B5EF4-FFF2-40B4-BE49-F238E27FC236}">
                <a16:creationId xmlns:a16="http://schemas.microsoft.com/office/drawing/2014/main" id="{000C3F35-EA2A-474E-9BE6-9A9D16E1A2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2089" y="728564"/>
            <a:ext cx="3719819" cy="2323524"/>
          </a:xfrm>
          <a:prstGeom prst="rect">
            <a:avLst/>
          </a:prstGeom>
        </p:spPr>
      </p:pic>
    </p:spTree>
    <p:extLst>
      <p:ext uri="{BB962C8B-B14F-4D97-AF65-F5344CB8AC3E}">
        <p14:creationId xmlns:p14="http://schemas.microsoft.com/office/powerpoint/2010/main" val="26676619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C9D042A7-3DEE-410F-A6AA-F1E78C51066D}"/>
              </a:ext>
            </a:extLst>
          </p:cNvPr>
          <p:cNvSpPr txBox="1"/>
          <p:nvPr/>
        </p:nvSpPr>
        <p:spPr>
          <a:xfrm>
            <a:off x="63623" y="1387423"/>
            <a:ext cx="5692589" cy="4429995"/>
          </a:xfrm>
          <a:prstGeom prst="rect">
            <a:avLst/>
          </a:prstGeom>
          <a:noFill/>
        </p:spPr>
        <p:txBody>
          <a:bodyPr wrap="square">
            <a:spAutoFit/>
          </a:bodyPr>
          <a:lstStyle/>
          <a:p>
            <a:pPr marL="285750" indent="-285750" algn="just">
              <a:lnSpc>
                <a:spcPct val="107000"/>
              </a:lnSpc>
              <a:spcAft>
                <a:spcPts val="80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Arial" panose="020B0604020202020204" pitchFamily="34" charset="0"/>
              </a:rPr>
              <a:t>Do not exceed the recommended dose. Excessive doses lead to resistance development in pests, reducing the effectiveness of subsequent applications. Similarly, excessive use of fungicides can cause stunted growth and toxic effects in plants.</a:t>
            </a:r>
          </a:p>
          <a:p>
            <a:pPr marL="285750" indent="-285750" algn="just">
              <a:lnSpc>
                <a:spcPct val="107000"/>
              </a:lnSpc>
              <a:spcAft>
                <a:spcPts val="80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Arial" panose="020B0604020202020204" pitchFamily="34" charset="0"/>
              </a:rPr>
              <a:t>Especially during field applications, adhere to the required waiting period between application and harvesting. Chemicals applied in the recommended amount begin to break down under the influence of weather conditions. After the waiting period, the chemical residue level (</a:t>
            </a:r>
            <a:r>
              <a:rPr lang="en-US" sz="1400" dirty="0" err="1">
                <a:effectLst/>
                <a:latin typeface="Arial" panose="020B0604020202020204" pitchFamily="34" charset="0"/>
                <a:ea typeface="Calibri" panose="020F0502020204030204" pitchFamily="34" charset="0"/>
                <a:cs typeface="Arial" panose="020B0604020202020204" pitchFamily="34" charset="0"/>
              </a:rPr>
              <a:t>mrl</a:t>
            </a:r>
            <a:r>
              <a:rPr lang="en-US" sz="1400" dirty="0">
                <a:effectLst/>
                <a:latin typeface="Arial" panose="020B0604020202020204" pitchFamily="34" charset="0"/>
                <a:ea typeface="Calibri" panose="020F0502020204030204" pitchFamily="34" charset="0"/>
                <a:cs typeface="Arial" panose="020B0604020202020204" pitchFamily="34" charset="0"/>
              </a:rPr>
              <a:t>) on the leaves reaches a level that does not threaten human health. If you use a high dose, the chemical residue level (</a:t>
            </a:r>
            <a:r>
              <a:rPr lang="en-US" sz="1400" dirty="0" err="1">
                <a:effectLst/>
                <a:latin typeface="Arial" panose="020B0604020202020204" pitchFamily="34" charset="0"/>
                <a:ea typeface="Calibri" panose="020F0502020204030204" pitchFamily="34" charset="0"/>
                <a:cs typeface="Arial" panose="020B0604020202020204" pitchFamily="34" charset="0"/>
              </a:rPr>
              <a:t>mrl</a:t>
            </a:r>
            <a:r>
              <a:rPr lang="en-US" sz="1400" dirty="0">
                <a:effectLst/>
                <a:latin typeface="Arial" panose="020B0604020202020204" pitchFamily="34" charset="0"/>
                <a:ea typeface="Calibri" panose="020F0502020204030204" pitchFamily="34" charset="0"/>
                <a:cs typeface="Arial" panose="020B0604020202020204" pitchFamily="34" charset="0"/>
              </a:rPr>
              <a:t>) remaining on the leaves after the waiting period will be high, resulting in tobacco with residue.</a:t>
            </a:r>
          </a:p>
          <a:p>
            <a:pPr marL="285750" indent="-285750" algn="just">
              <a:lnSpc>
                <a:spcPct val="107000"/>
              </a:lnSpc>
              <a:spcAft>
                <a:spcPts val="800"/>
              </a:spcAft>
              <a:buFont typeface="Arial" panose="020B0604020202020204" pitchFamily="34" charset="0"/>
              <a:buChar char="•"/>
            </a:pPr>
            <a:r>
              <a:rPr lang="en-US" sz="1400" dirty="0">
                <a:effectLst/>
                <a:latin typeface="Arial" panose="020B0604020202020204" pitchFamily="34" charset="0"/>
                <a:ea typeface="Calibri" panose="020F0502020204030204" pitchFamily="34" charset="0"/>
                <a:cs typeface="Arial" panose="020B0604020202020204" pitchFamily="34" charset="0"/>
              </a:rPr>
              <a:t>Companies take samples for residue analysis in tobacco contracts. In addition, foreign purchasing companies also take samples from the tobacco they will purchase and have them analyzed; only tobacco that is clean can be exported. Carry out pest control meticulously to ensure the continuity of production and export.</a:t>
            </a:r>
            <a:endParaRPr lang="tr-TR"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Resim 5">
            <a:extLst>
              <a:ext uri="{FF2B5EF4-FFF2-40B4-BE49-F238E27FC236}">
                <a16:creationId xmlns:a16="http://schemas.microsoft.com/office/drawing/2014/main" id="{2CF1B5CB-206C-4843-A058-83B3EE5BD4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521460"/>
            <a:ext cx="3048000" cy="3815080"/>
          </a:xfrm>
          <a:prstGeom prst="rect">
            <a:avLst/>
          </a:prstGeom>
        </p:spPr>
      </p:pic>
      <p:sp>
        <p:nvSpPr>
          <p:cNvPr id="5" name="Başlık 1">
            <a:extLst>
              <a:ext uri="{FF2B5EF4-FFF2-40B4-BE49-F238E27FC236}">
                <a16:creationId xmlns:a16="http://schemas.microsoft.com/office/drawing/2014/main" id="{A78A557C-3B55-4DE1-9B27-D711E7EF68F7}"/>
              </a:ext>
            </a:extLst>
          </p:cNvPr>
          <p:cNvSpPr txBox="1">
            <a:spLocks/>
          </p:cNvSpPr>
          <p:nvPr/>
        </p:nvSpPr>
        <p:spPr>
          <a:xfrm>
            <a:off x="0" y="72972"/>
            <a:ext cx="9144000" cy="531751"/>
          </a:xfrm>
          <a:solidFill>
            <a:srgbClr val="2E02D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84406" tIns="42203" rIns="84406" bIns="42203" rtlCol="0" anchor="ctr">
            <a:normAutofit fontScale="97500"/>
          </a:bodyPr>
          <a:lstStyle>
            <a:lvl1pPr algn="ctr" rtl="0" eaLnBrk="0" fontAlgn="base" hangingPunct="0">
              <a:spcBef>
                <a:spcPct val="0"/>
              </a:spcBef>
              <a:spcAft>
                <a:spcPct val="0"/>
              </a:spcAft>
              <a:defRPr sz="4400">
                <a:solidFill>
                  <a:schemeClr val="tx2"/>
                </a:solidFill>
                <a:latin typeface="+mj-lt"/>
                <a:ea typeface="ＭＳ Ｐゴシック" pitchFamily="34" charset="-128"/>
                <a:cs typeface="+mj-cs"/>
              </a:defRPr>
            </a:lvl1pPr>
            <a:lvl2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2pPr>
            <a:lvl3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3pPr>
            <a:lvl4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4pPr>
            <a:lvl5pPr algn="ctr" rtl="0" eaLnBrk="0" fontAlgn="base" hangingPunct="0">
              <a:spcBef>
                <a:spcPct val="0"/>
              </a:spcBef>
              <a:spcAft>
                <a:spcPct val="0"/>
              </a:spcAft>
              <a:defRPr sz="4400">
                <a:solidFill>
                  <a:schemeClr val="tx2"/>
                </a:solidFill>
                <a:latin typeface="Arial" charset="-94"/>
                <a:ea typeface="ＭＳ Ｐゴシック" pitchFamily="34" charset="-128"/>
                <a:cs typeface="ＭＳ Ｐゴシック" charset="-128"/>
              </a:defRPr>
            </a:lvl5pPr>
            <a:lvl6pPr marL="457200" algn="ctr" rtl="0" fontAlgn="base">
              <a:spcBef>
                <a:spcPct val="0"/>
              </a:spcBef>
              <a:spcAft>
                <a:spcPct val="0"/>
              </a:spcAft>
              <a:defRPr sz="4400">
                <a:solidFill>
                  <a:schemeClr val="tx2"/>
                </a:solidFill>
                <a:latin typeface="Arial" charset="-94"/>
                <a:ea typeface="ＭＳ Ｐゴシック" charset="-128"/>
                <a:cs typeface="ＭＳ Ｐゴシック" charset="-128"/>
              </a:defRPr>
            </a:lvl6pPr>
            <a:lvl7pPr marL="914400" algn="ctr" rtl="0" fontAlgn="base">
              <a:spcBef>
                <a:spcPct val="0"/>
              </a:spcBef>
              <a:spcAft>
                <a:spcPct val="0"/>
              </a:spcAft>
              <a:defRPr sz="4400">
                <a:solidFill>
                  <a:schemeClr val="tx2"/>
                </a:solidFill>
                <a:latin typeface="Arial" charset="-94"/>
                <a:ea typeface="ＭＳ Ｐゴシック" charset="-128"/>
                <a:cs typeface="ＭＳ Ｐゴシック" charset="-128"/>
              </a:defRPr>
            </a:lvl7pPr>
            <a:lvl8pPr marL="1371600" algn="ctr" rtl="0" fontAlgn="base">
              <a:spcBef>
                <a:spcPct val="0"/>
              </a:spcBef>
              <a:spcAft>
                <a:spcPct val="0"/>
              </a:spcAft>
              <a:defRPr sz="4400">
                <a:solidFill>
                  <a:schemeClr val="tx2"/>
                </a:solidFill>
                <a:latin typeface="Arial" charset="-94"/>
                <a:ea typeface="ＭＳ Ｐゴシック" charset="-128"/>
                <a:cs typeface="ＭＳ Ｐゴシック" charset="-128"/>
              </a:defRPr>
            </a:lvl8pPr>
            <a:lvl9pPr marL="1828800" algn="ctr" rtl="0" fontAlgn="base">
              <a:spcBef>
                <a:spcPct val="0"/>
              </a:spcBef>
              <a:spcAft>
                <a:spcPct val="0"/>
              </a:spcAft>
              <a:defRPr sz="4400">
                <a:solidFill>
                  <a:schemeClr val="tx2"/>
                </a:solidFill>
                <a:latin typeface="Arial" charset="-94"/>
                <a:ea typeface="ＭＳ Ｐゴシック" charset="-128"/>
                <a:cs typeface="ＭＳ Ｐゴシック" charset="-128"/>
              </a:defRPr>
            </a:lvl9pPr>
          </a:lstStyle>
          <a:p>
            <a:pPr algn="r"/>
            <a:r>
              <a:rPr lang="tr-TR" sz="2700" b="1" kern="0" dirty="0">
                <a:solidFill>
                  <a:srgbClr val="FF0000"/>
                </a:solidFill>
                <a:latin typeface="Arial" charset="0"/>
                <a:ea typeface="+mj-ea"/>
              </a:rPr>
              <a:t>TOBACCO</a:t>
            </a:r>
          </a:p>
        </p:txBody>
      </p:sp>
    </p:spTree>
    <p:extLst>
      <p:ext uri="{BB962C8B-B14F-4D97-AF65-F5344CB8AC3E}">
        <p14:creationId xmlns:p14="http://schemas.microsoft.com/office/powerpoint/2010/main" val="20413164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p:cNvSpPr/>
          <p:nvPr/>
        </p:nvSpPr>
        <p:spPr>
          <a:xfrm>
            <a:off x="2764972" y="2651213"/>
            <a:ext cx="3614056" cy="653399"/>
          </a:xfrm>
          <a:prstGeom prst="rect">
            <a:avLst/>
          </a:prstGeom>
          <a:noFill/>
        </p:spPr>
        <p:txBody>
          <a:bodyPr wrap="square" lIns="84406" tIns="42203" rIns="84406" bIns="42203">
            <a:spAutoFit/>
          </a:bodyPr>
          <a:lstStyle/>
          <a:p>
            <a:pPr algn="ctr"/>
            <a:r>
              <a:rPr lang="tr-TR" sz="3692" b="1" dirty="0" err="1">
                <a:ln w="6600">
                  <a:solidFill>
                    <a:schemeClr val="accent2"/>
                  </a:solidFill>
                  <a:prstDash val="solid"/>
                </a:ln>
                <a:solidFill>
                  <a:srgbClr val="FF0000"/>
                </a:solidFill>
                <a:effectLst>
                  <a:outerShdw dist="38100" dir="2700000" algn="tl" rotWithShape="0">
                    <a:schemeClr val="accent2"/>
                  </a:outerShdw>
                </a:effectLst>
              </a:rPr>
              <a:t>Thank</a:t>
            </a:r>
            <a:r>
              <a:rPr lang="tr-TR" sz="3692" b="1" dirty="0">
                <a:ln w="6600">
                  <a:solidFill>
                    <a:schemeClr val="accent2"/>
                  </a:solidFill>
                  <a:prstDash val="solid"/>
                </a:ln>
                <a:solidFill>
                  <a:srgbClr val="FF0000"/>
                </a:solidFill>
                <a:effectLst>
                  <a:outerShdw dist="38100" dir="2700000" algn="tl" rotWithShape="0">
                    <a:schemeClr val="accent2"/>
                  </a:outerShdw>
                </a:effectLst>
              </a:rPr>
              <a:t> </a:t>
            </a:r>
            <a:r>
              <a:rPr lang="tr-TR" sz="3692" b="1" dirty="0" err="1">
                <a:ln w="6600">
                  <a:solidFill>
                    <a:schemeClr val="accent2"/>
                  </a:solidFill>
                  <a:prstDash val="solid"/>
                </a:ln>
                <a:solidFill>
                  <a:srgbClr val="FF0000"/>
                </a:solidFill>
                <a:effectLst>
                  <a:outerShdw dist="38100" dir="2700000" algn="tl" rotWithShape="0">
                    <a:schemeClr val="accent2"/>
                  </a:outerShdw>
                </a:effectLst>
              </a:rPr>
              <a:t>you</a:t>
            </a:r>
            <a:endParaRPr lang="tr-TR" sz="3692" b="1" dirty="0">
              <a:ln w="6600">
                <a:solidFill>
                  <a:schemeClr val="accent2"/>
                </a:solidFill>
                <a:prstDash val="solid"/>
              </a:ln>
              <a:solidFill>
                <a:srgbClr val="FF0000"/>
              </a:solidFill>
              <a:effectLst>
                <a:outerShdw dist="38100" dir="2700000" algn="tl" rotWithShape="0">
                  <a:schemeClr val="accent2"/>
                </a:outerShdw>
              </a:effectLst>
            </a:endParaRPr>
          </a:p>
        </p:txBody>
      </p:sp>
      <p:sp>
        <p:nvSpPr>
          <p:cNvPr id="5" name="Metin kutusu 4">
            <a:extLst>
              <a:ext uri="{FF2B5EF4-FFF2-40B4-BE49-F238E27FC236}">
                <a16:creationId xmlns:a16="http://schemas.microsoft.com/office/drawing/2014/main" id="{F49F722B-77F4-40A4-90DB-C0CF6773015D}"/>
              </a:ext>
            </a:extLst>
          </p:cNvPr>
          <p:cNvSpPr txBox="1"/>
          <p:nvPr/>
        </p:nvSpPr>
        <p:spPr>
          <a:xfrm>
            <a:off x="2899228" y="4757447"/>
            <a:ext cx="3472543" cy="923330"/>
          </a:xfrm>
          <a:prstGeom prst="rect">
            <a:avLst/>
          </a:prstGeom>
          <a:noFill/>
        </p:spPr>
        <p:txBody>
          <a:bodyPr wrap="square">
            <a:spAutoFit/>
          </a:bodyPr>
          <a:lstStyle/>
          <a:p>
            <a:r>
              <a:rPr lang="tr-TR" dirty="0">
                <a:latin typeface="Arial" panose="020B0604020202020204" pitchFamily="34" charset="0"/>
                <a:cs typeface="Arial" panose="020B0604020202020204" pitchFamily="34" charset="0"/>
              </a:rPr>
              <a:t>Metin GULESCI </a:t>
            </a:r>
          </a:p>
          <a:p>
            <a:r>
              <a:rPr lang="tr-TR" dirty="0" err="1">
                <a:latin typeface="Arial" panose="020B0604020202020204" pitchFamily="34" charset="0"/>
                <a:cs typeface="Arial" panose="020B0604020202020204" pitchFamily="34" charset="0"/>
              </a:rPr>
              <a:t>Tobacco</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Technology</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Engineer</a:t>
            </a:r>
            <a:endParaRPr lang="tr-TR"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hlinkClick r:id="rId2"/>
              </a:rPr>
              <a:t>https://www.turkishtobacco.net/</a:t>
            </a:r>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846029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TotalTime>
  <Words>2919</Words>
  <Application>Microsoft Office PowerPoint</Application>
  <PresentationFormat>Ekran Gösterisi (4:3)</PresentationFormat>
  <Paragraphs>257</Paragraphs>
  <Slides>70</Slides>
  <Notes>5</Notes>
  <HiddenSlides>0</HiddenSlides>
  <MMClips>0</MMClips>
  <ScaleCrop>false</ScaleCrop>
  <HeadingPairs>
    <vt:vector size="8" baseType="variant">
      <vt:variant>
        <vt:lpstr>Kullanılan Yazı Tipleri</vt:lpstr>
      </vt:variant>
      <vt:variant>
        <vt:i4>4</vt:i4>
      </vt:variant>
      <vt:variant>
        <vt:lpstr>Tema</vt:lpstr>
      </vt:variant>
      <vt:variant>
        <vt:i4>1</vt:i4>
      </vt:variant>
      <vt:variant>
        <vt:lpstr>Eklenmiş OLE Hizmet Programları</vt:lpstr>
      </vt:variant>
      <vt:variant>
        <vt:i4>1</vt:i4>
      </vt:variant>
      <vt:variant>
        <vt:lpstr>Slayt Başlıkları</vt:lpstr>
      </vt:variant>
      <vt:variant>
        <vt:i4>70</vt:i4>
      </vt:variant>
    </vt:vector>
  </HeadingPairs>
  <TitlesOfParts>
    <vt:vector size="76" baseType="lpstr">
      <vt:lpstr>Arial</vt:lpstr>
      <vt:lpstr>Calibri</vt:lpstr>
      <vt:lpstr>Calibri Light</vt:lpstr>
      <vt:lpstr>Wingdings</vt:lpstr>
      <vt:lpstr>Office Teması</vt:lpstr>
      <vt:lpstr>Worksheet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Metin GÜLEŞCİ</dc:creator>
  <cp:lastModifiedBy>Metin GÜLEŞCİ</cp:lastModifiedBy>
  <cp:revision>62</cp:revision>
  <dcterms:created xsi:type="dcterms:W3CDTF">2025-03-17T08:05:10Z</dcterms:created>
  <dcterms:modified xsi:type="dcterms:W3CDTF">2026-06-03T12:06:13Z</dcterms:modified>
</cp:coreProperties>
</file>